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1"/>
  </p:notesMasterIdLst>
  <p:sldIdLst>
    <p:sldId id="522" r:id="rId3"/>
    <p:sldId id="524" r:id="rId4"/>
    <p:sldId id="525" r:id="rId5"/>
    <p:sldId id="526" r:id="rId6"/>
    <p:sldId id="527" r:id="rId7"/>
    <p:sldId id="528" r:id="rId8"/>
    <p:sldId id="529" r:id="rId9"/>
    <p:sldId id="540" r:id="rId10"/>
    <p:sldId id="531" r:id="rId11"/>
    <p:sldId id="532" r:id="rId12"/>
    <p:sldId id="533" r:id="rId13"/>
    <p:sldId id="534" r:id="rId14"/>
    <p:sldId id="535" r:id="rId15"/>
    <p:sldId id="536" r:id="rId16"/>
    <p:sldId id="537" r:id="rId17"/>
    <p:sldId id="538" r:id="rId18"/>
    <p:sldId id="539" r:id="rId19"/>
    <p:sldId id="542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1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736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xpdigital.es/municipios/?utm_source=documentacion&amp;utm_medium=documentacion&amp;utm_content=pagina&amp;utm_campaign=ppt-municipios-octubre-2026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blog/20260901-servicios-integrados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municipios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blog/20260908-cuadros-de-mando-municipales-gobernar-con-datos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blog/20260723-atencion-247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xpdigital.es/blog/20260929-panel-vecino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hyperlink" Target="https://www.xpdigital.es/blog/20260727-mantenimientos/?utm_source=documentacion&amp;utm_medium=documentacion&amp;utm_content=pagina&amp;utm_campaign=ppt-municipios-octubre-2026" TargetMode="External"/><Relationship Id="rId26" Type="http://schemas.openxmlformats.org/officeDocument/2006/relationships/image" Target="../media/image28.svg"/><Relationship Id="rId3" Type="http://schemas.openxmlformats.org/officeDocument/2006/relationships/image" Target="../media/image6.png"/><Relationship Id="rId21" Type="http://schemas.openxmlformats.org/officeDocument/2006/relationships/image" Target="../media/image23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9.png"/><Relationship Id="rId20" Type="http://schemas.openxmlformats.org/officeDocument/2006/relationships/image" Target="../media/image22.sv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24" Type="http://schemas.openxmlformats.org/officeDocument/2006/relationships/image" Target="../media/image26.svg"/><Relationship Id="rId5" Type="http://schemas.openxmlformats.org/officeDocument/2006/relationships/image" Target="../media/image8.png"/><Relationship Id="rId15" Type="http://schemas.openxmlformats.org/officeDocument/2006/relationships/image" Target="../media/image18.svg"/><Relationship Id="rId23" Type="http://schemas.openxmlformats.org/officeDocument/2006/relationships/image" Target="../media/image25.png"/><Relationship Id="rId28" Type="http://schemas.openxmlformats.org/officeDocument/2006/relationships/image" Target="../media/image30.svg"/><Relationship Id="rId10" Type="http://schemas.openxmlformats.org/officeDocument/2006/relationships/image" Target="../media/image13.png"/><Relationship Id="rId19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Relationship Id="rId22" Type="http://schemas.openxmlformats.org/officeDocument/2006/relationships/image" Target="../media/image24.svg"/><Relationship Id="rId27" Type="http://schemas.openxmlformats.org/officeDocument/2006/relationships/image" Target="../media/image29.png"/><Relationship Id="rId30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blog/20260803-electricidad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pdigital.es/blog/20260827-clausulas-smart/?utm_source=documentacion&amp;utm_medium=documentacion&amp;utm_content=pagina&amp;utm_campaign=ppt-municipios-octubre-2026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s://www.xpdigital.es/blog/20260820-subvenciones/?utm_source=documentacion&amp;utm_medium=documentacion&amp;utm_content=pagina&amp;utm_campaign=ppt-municipios-octubre-2026" TargetMode="External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pdigital.es/blog/20260713-smart-city-pequenos/?utm_source=documentacion&amp;utm_medium=documentacion&amp;utm_content=pagina&amp;utm_campaign=ppt-municipios-octubre-2026" TargetMode="Externa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blog/20260713-smart-city-pequenos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xpdigital.es/blog/20260716-fiware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pdigital.es/blog/20260917-panel-politico/?utm_source=documentacion&amp;utm_medium=documentacion&amp;utm_content=pagina&amp;utm_campaign=ppt-municipios-octubre-2026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hyperlink" Target="https://www.xpdigital.es/blog/20260820-subvenciones/?utm_source=documentacion&amp;utm_medium=documentacion&amp;utm_content=pagina&amp;utm_campaign=ppt-municipios-octubre-2026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3.png"/><Relationship Id="rId20" Type="http://schemas.openxmlformats.org/officeDocument/2006/relationships/hyperlink" Target="https://www.xpdigital.es/blog/20261001-agenda-urbana/?utm_source=documentacion&amp;utm_medium=documentacion&amp;utm_content=pagina&amp;utm_campaign=ppt-municipios-octubre-2026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4.sv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1.png"/><Relationship Id="rId5" Type="http://schemas.openxmlformats.org/officeDocument/2006/relationships/hyperlink" Target="https://onnadigital.com/" TargetMode="External"/><Relationship Id="rId10" Type="http://schemas.openxmlformats.org/officeDocument/2006/relationships/hyperlink" Target="https://www.xpdigital.es/?utm_source=documentacion&amp;utm_medium=documentacion&amp;utm_content=pagina&amp;utm_campaign=ppt-municipios-octubre-2026" TargetMode="External"/><Relationship Id="rId4" Type="http://schemas.openxmlformats.org/officeDocument/2006/relationships/image" Target="../media/image68.png"/><Relationship Id="rId9" Type="http://schemas.openxmlformats.org/officeDocument/2006/relationships/image" Target="../media/image72.png"/><Relationship Id="rId14" Type="http://schemas.openxmlformats.org/officeDocument/2006/relationships/hyperlink" Target="https://www.xpdigital.es/blog/20260720-soberania-dato/?utm_source=documentacion&amp;utm_medium=documentacion&amp;utm_content=pagina&amp;utm_campaign=ppt-municipios-octubre-2026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mailto:info@xpdigital.es" TargetMode="External"/><Relationship Id="rId4" Type="http://schemas.openxmlformats.org/officeDocument/2006/relationships/hyperlink" Target="https://www.xpdigital.es/municipios/?utm_source=documentacion&amp;utm_medium=documentacion&amp;utm_content=pagina&amp;utm_campaign=ppt-municipios-octubre-202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303520" cy="514350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5669280" y="36576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5669280" y="96012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5669280" y="155448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5669280" y="214884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5669280" y="274320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5669280" y="333756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5669280" y="393192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5669280" y="4526280"/>
            <a:ext cx="3200400" cy="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5669280" y="365760"/>
            <a:ext cx="0" cy="411480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6217920" y="365760"/>
            <a:ext cx="0" cy="411480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6766560" y="365760"/>
            <a:ext cx="0" cy="411480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7315200" y="365760"/>
            <a:ext cx="0" cy="411480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7863840" y="365760"/>
            <a:ext cx="0" cy="411480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8412480" y="365760"/>
            <a:ext cx="0" cy="4114800"/>
          </a:xfrm>
          <a:prstGeom prst="line">
            <a:avLst/>
          </a:prstGeom>
          <a:noFill/>
          <a:ln w="3810">
            <a:solidFill>
              <a:srgbClr val="00D4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6858000" y="27432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7223760" y="27432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7589520" y="27432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9"/>
          <p:cNvSpPr/>
          <p:nvPr/>
        </p:nvSpPr>
        <p:spPr>
          <a:xfrm>
            <a:off x="6858000" y="64008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7223760" y="64008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Shape 21"/>
          <p:cNvSpPr/>
          <p:nvPr/>
        </p:nvSpPr>
        <p:spPr>
          <a:xfrm>
            <a:off x="7589520" y="64008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6858000" y="100584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7223760" y="100584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7589520" y="1005840"/>
            <a:ext cx="109728" cy="109728"/>
          </a:xfrm>
          <a:prstGeom prst="ellipse">
            <a:avLst/>
          </a:prstGeom>
          <a:solidFill>
            <a:srgbClr val="00D4FF">
              <a:alpha val="5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274320" y="10058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Ciudad Inteligente</a:t>
            </a:r>
            <a:endParaRPr lang="en-US" sz="3600" dirty="0"/>
          </a:p>
        </p:txBody>
      </p:sp>
      <p:sp>
        <p:nvSpPr>
          <p:cNvPr id="29" name="Text 27"/>
          <p:cNvSpPr/>
          <p:nvPr/>
        </p:nvSpPr>
        <p:spPr>
          <a:xfrm>
            <a:off x="274320" y="169164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alcance de</a:t>
            </a:r>
            <a:endParaRPr lang="en-US" sz="3200" dirty="0"/>
          </a:p>
        </p:txBody>
      </p:sp>
      <p:sp>
        <p:nvSpPr>
          <p:cNvPr id="30" name="Text 28"/>
          <p:cNvSpPr/>
          <p:nvPr/>
        </p:nvSpPr>
        <p:spPr>
          <a:xfrm>
            <a:off x="274320" y="22402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municipio</a:t>
            </a:r>
            <a:endParaRPr lang="en-US" sz="3600" dirty="0"/>
          </a:p>
        </p:txBody>
      </p:sp>
      <p:sp>
        <p:nvSpPr>
          <p:cNvPr id="31" name="Text 29"/>
          <p:cNvSpPr/>
          <p:nvPr/>
        </p:nvSpPr>
        <p:spPr>
          <a:xfrm>
            <a:off x="274320" y="310896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Conectamos las herramientas que tu ayuntamiento ya usa en un único panel de control</a:t>
            </a:r>
            <a:endParaRPr lang="en-US" sz="1300" dirty="0"/>
          </a:p>
        </p:txBody>
      </p:sp>
      <p:sp>
        <p:nvSpPr>
          <p:cNvPr id="60" name="Contexto"/>
          <p:cNvSpPr/>
          <p:nvPr/>
        </p:nvSpPr>
        <p:spPr>
          <a:xfrm>
            <a:off x="274320" y="4038600"/>
            <a:ext cx="475488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 err="1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Octubre</a:t>
            </a:r>
            <a:r>
              <a:rPr lang="en-US" sz="1100" b="1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 31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INTEGRACIÓN  ·  CONTROL  ·  ANTICIPACIÓN  ·  SOBERANÍA DEL DATO  ·  ESTÁNDAR FIWARE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5943600" y="2926080"/>
            <a:ext cx="457200" cy="164592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Shape 33"/>
          <p:cNvSpPr/>
          <p:nvPr/>
        </p:nvSpPr>
        <p:spPr>
          <a:xfrm>
            <a:off x="6492240" y="2194560"/>
            <a:ext cx="640080" cy="237744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7223760" y="2560320"/>
            <a:ext cx="548640" cy="201168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Shape 35"/>
          <p:cNvSpPr/>
          <p:nvPr/>
        </p:nvSpPr>
        <p:spPr>
          <a:xfrm>
            <a:off x="7863840" y="3200400"/>
            <a:ext cx="457200" cy="137160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Shape 36"/>
          <p:cNvSpPr/>
          <p:nvPr/>
        </p:nvSpPr>
        <p:spPr>
          <a:xfrm>
            <a:off x="8412480" y="2743200"/>
            <a:ext cx="548640" cy="182880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6583680" y="237744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0" name="Shape 38"/>
          <p:cNvSpPr/>
          <p:nvPr/>
        </p:nvSpPr>
        <p:spPr>
          <a:xfrm>
            <a:off x="6766560" y="237744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1" name="Shape 39"/>
          <p:cNvSpPr/>
          <p:nvPr/>
        </p:nvSpPr>
        <p:spPr>
          <a:xfrm>
            <a:off x="6583680" y="274320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2" name="Shape 40"/>
          <p:cNvSpPr/>
          <p:nvPr/>
        </p:nvSpPr>
        <p:spPr>
          <a:xfrm>
            <a:off x="6766560" y="274320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3" name="Shape 41"/>
          <p:cNvSpPr/>
          <p:nvPr/>
        </p:nvSpPr>
        <p:spPr>
          <a:xfrm>
            <a:off x="6583680" y="310896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4" name="Shape 42"/>
          <p:cNvSpPr/>
          <p:nvPr/>
        </p:nvSpPr>
        <p:spPr>
          <a:xfrm>
            <a:off x="6766560" y="310896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5" name="Shape 43"/>
          <p:cNvSpPr/>
          <p:nvPr/>
        </p:nvSpPr>
        <p:spPr>
          <a:xfrm>
            <a:off x="7315200" y="283464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6" name="Shape 44"/>
          <p:cNvSpPr/>
          <p:nvPr/>
        </p:nvSpPr>
        <p:spPr>
          <a:xfrm>
            <a:off x="7498080" y="283464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7" name="Shape 45"/>
          <p:cNvSpPr/>
          <p:nvPr/>
        </p:nvSpPr>
        <p:spPr>
          <a:xfrm>
            <a:off x="7315200" y="320040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8" name="Shape 46"/>
          <p:cNvSpPr/>
          <p:nvPr/>
        </p:nvSpPr>
        <p:spPr>
          <a:xfrm>
            <a:off x="7498080" y="3200400"/>
            <a:ext cx="82296" cy="82296"/>
          </a:xfrm>
          <a:prstGeom prst="ellipse">
            <a:avLst/>
          </a:prstGeom>
          <a:solidFill>
            <a:srgbClr val="00D4FF">
              <a:alpha val="70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50" name="Imagen 49">
            <a:hlinkClick r:id="rId3"/>
            <a:extLst>
              <a:ext uri="{FF2B5EF4-FFF2-40B4-BE49-F238E27FC236}">
                <a16:creationId xmlns:a16="http://schemas.microsoft.com/office/drawing/2014/main" id="{2D611D2B-280A-0C1A-EF3B-8CCC9EC6F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19" y="233294"/>
            <a:ext cx="1128074" cy="447811"/>
          </a:xfrm>
          <a:prstGeom prst="rect">
            <a:avLst/>
          </a:prstGeom>
        </p:spPr>
      </p:pic>
      <p:sp>
        <p:nvSpPr>
          <p:cNvPr id="61" name="Web"/>
          <p:cNvSpPr txBox="1"/>
          <p:nvPr/>
        </p:nvSpPr>
        <p:spPr>
          <a:xfrm>
            <a:off x="274320" y="4330700"/>
            <a:ext cx="4754880" cy="25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300" b="1" i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https://www.xpdigital.es</a:t>
            </a:r>
            <a:endParaRPr lang="es-ES" sz="1300" b="1" i="1" dirty="0">
              <a:solidFill>
                <a:srgbClr val="00D4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680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1"/>
          <p:cNvSpPr/>
          <p:nvPr/>
        </p:nvSpPr>
        <p:spPr>
          <a:xfrm>
            <a:off x="0" y="0"/>
            <a:ext cx="9144000" cy="508000"/>
          </a:xfrm>
          <a:prstGeom prst="rect">
            <a:avLst/>
          </a:prstGeom>
          <a:solidFill>
            <a:srgbClr val="0D1B3E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1" name="Text 202"/>
          <p:cNvSpPr txBox="1"/>
          <p:nvPr/>
        </p:nvSpPr>
        <p:spPr>
          <a:xfrm>
            <a:off x="368300" y="88900"/>
            <a:ext cx="82296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000" b="1" spc="300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LO QUE NOS CUENTAN LOS AYUNTAMIENTOS</a:t>
            </a:r>
          </a:p>
        </p:txBody>
      </p:sp>
      <p:sp>
        <p:nvSpPr>
          <p:cNvPr id="202" name="Text 203"/>
          <p:cNvSpPr txBox="1"/>
          <p:nvPr/>
        </p:nvSpPr>
        <p:spPr>
          <a:xfrm>
            <a:off x="368300" y="635000"/>
            <a:ext cx="8407400" cy="381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Ocho puntos de dolor que se repiten en cualquier ayuntamiento</a:t>
            </a:r>
          </a:p>
        </p:txBody>
      </p:sp>
      <p:sp>
        <p:nvSpPr>
          <p:cNvPr id="203" name="Text 204"/>
          <p:cNvSpPr txBox="1"/>
          <p:nvPr/>
        </p:nvSpPr>
        <p:spPr>
          <a:xfrm>
            <a:off x="368300" y="1016000"/>
            <a:ext cx="8407400" cy="330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Sustituir no es la salida: lo que falta es integrar lo que ya tienes</a:t>
            </a:r>
          </a:p>
        </p:txBody>
      </p:sp>
      <p:sp>
        <p:nvSpPr>
          <p:cNvPr id="204" name="Shape 205"/>
          <p:cNvSpPr/>
          <p:nvPr/>
        </p:nvSpPr>
        <p:spPr>
          <a:xfrm>
            <a:off x="279400" y="14986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05" name="Shape 206"/>
          <p:cNvSpPr/>
          <p:nvPr/>
        </p:nvSpPr>
        <p:spPr>
          <a:xfrm>
            <a:off x="279400" y="14986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6" name="Text 207"/>
          <p:cNvSpPr txBox="1"/>
          <p:nvPr/>
        </p:nvSpPr>
        <p:spPr>
          <a:xfrm>
            <a:off x="406400" y="16510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207" name="Text 208"/>
          <p:cNvSpPr txBox="1"/>
          <p:nvPr/>
        </p:nvSpPr>
        <p:spPr>
          <a:xfrm>
            <a:off x="406400" y="19812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Silos de información</a:t>
            </a:r>
          </a:p>
        </p:txBody>
      </p:sp>
      <p:sp>
        <p:nvSpPr>
          <p:cNvPr id="208" name="Text 209"/>
          <p:cNvSpPr txBox="1"/>
          <p:nvPr/>
        </p:nvSpPr>
        <p:spPr>
          <a:xfrm>
            <a:off x="406400" y="22606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Cada servicio con su plataforma y ninguna conectada</a:t>
            </a:r>
          </a:p>
        </p:txBody>
      </p:sp>
      <p:sp>
        <p:nvSpPr>
          <p:cNvPr id="209" name="Shape 210"/>
          <p:cNvSpPr/>
          <p:nvPr/>
        </p:nvSpPr>
        <p:spPr>
          <a:xfrm>
            <a:off x="2463800" y="14986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10" name="Shape 211"/>
          <p:cNvSpPr/>
          <p:nvPr/>
        </p:nvSpPr>
        <p:spPr>
          <a:xfrm>
            <a:off x="2463800" y="14986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11" name="Text 212"/>
          <p:cNvSpPr txBox="1"/>
          <p:nvPr/>
        </p:nvSpPr>
        <p:spPr>
          <a:xfrm>
            <a:off x="2590800" y="16510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212" name="Text 213"/>
          <p:cNvSpPr txBox="1"/>
          <p:nvPr/>
        </p:nvSpPr>
        <p:spPr>
          <a:xfrm>
            <a:off x="2590800" y="19812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Sin visión directa</a:t>
            </a:r>
          </a:p>
        </p:txBody>
      </p:sp>
      <p:sp>
        <p:nvSpPr>
          <p:cNvPr id="213" name="Text 214"/>
          <p:cNvSpPr txBox="1"/>
          <p:nvPr/>
        </p:nvSpPr>
        <p:spPr>
          <a:xfrm>
            <a:off x="2590800" y="22606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Para saber cómo van los servicios, alguien tiene que llamar y preguntar</a:t>
            </a:r>
          </a:p>
        </p:txBody>
      </p:sp>
      <p:sp>
        <p:nvSpPr>
          <p:cNvPr id="214" name="Shape 215"/>
          <p:cNvSpPr/>
          <p:nvPr/>
        </p:nvSpPr>
        <p:spPr>
          <a:xfrm>
            <a:off x="4648200" y="14986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15" name="Shape 216"/>
          <p:cNvSpPr/>
          <p:nvPr/>
        </p:nvSpPr>
        <p:spPr>
          <a:xfrm>
            <a:off x="4648200" y="14986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16" name="Text 217"/>
          <p:cNvSpPr txBox="1"/>
          <p:nvPr/>
        </p:nvSpPr>
        <p:spPr>
          <a:xfrm>
            <a:off x="4775200" y="16510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217" name="Text 218"/>
          <p:cNvSpPr txBox="1"/>
          <p:nvPr/>
        </p:nvSpPr>
        <p:spPr>
          <a:xfrm>
            <a:off x="4775200" y="19812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Gestión reactiva</a:t>
            </a:r>
          </a:p>
        </p:txBody>
      </p:sp>
      <p:sp>
        <p:nvSpPr>
          <p:cNvPr id="218" name="Text 219"/>
          <p:cNvSpPr txBox="1"/>
          <p:nvPr/>
        </p:nvSpPr>
        <p:spPr>
          <a:xfrm>
            <a:off x="4775200" y="22606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El alcalde y el técnico se enteran cuando el vecino ya llama</a:t>
            </a:r>
          </a:p>
        </p:txBody>
      </p:sp>
      <p:sp>
        <p:nvSpPr>
          <p:cNvPr id="219" name="Shape 220"/>
          <p:cNvSpPr/>
          <p:nvPr/>
        </p:nvSpPr>
        <p:spPr>
          <a:xfrm>
            <a:off x="6832600" y="14986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20" name="Shape 221"/>
          <p:cNvSpPr/>
          <p:nvPr/>
        </p:nvSpPr>
        <p:spPr>
          <a:xfrm>
            <a:off x="6832600" y="14986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21" name="Text 222"/>
          <p:cNvSpPr txBox="1"/>
          <p:nvPr/>
        </p:nvSpPr>
        <p:spPr>
          <a:xfrm>
            <a:off x="6959600" y="16510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222" name="Text 223"/>
          <p:cNvSpPr txBox="1"/>
          <p:nvPr/>
        </p:nvSpPr>
        <p:spPr>
          <a:xfrm>
            <a:off x="6959600" y="19812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Avisos que se pierden</a:t>
            </a:r>
          </a:p>
        </p:txBody>
      </p:sp>
      <p:sp>
        <p:nvSpPr>
          <p:cNvPr id="223" name="Text 224"/>
          <p:cNvSpPr txBox="1"/>
          <p:nvPr/>
        </p:nvSpPr>
        <p:spPr>
          <a:xfrm>
            <a:off x="6959600" y="22606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El aviso entra por un canal y no llega a quien lo resuelve</a:t>
            </a:r>
          </a:p>
        </p:txBody>
      </p:sp>
      <p:sp>
        <p:nvSpPr>
          <p:cNvPr id="224" name="Shape 225"/>
          <p:cNvSpPr/>
          <p:nvPr/>
        </p:nvSpPr>
        <p:spPr>
          <a:xfrm>
            <a:off x="279400" y="30734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25" name="Shape 226"/>
          <p:cNvSpPr/>
          <p:nvPr/>
        </p:nvSpPr>
        <p:spPr>
          <a:xfrm>
            <a:off x="279400" y="30734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26" name="Text 227"/>
          <p:cNvSpPr txBox="1"/>
          <p:nvPr/>
        </p:nvSpPr>
        <p:spPr>
          <a:xfrm>
            <a:off x="406400" y="32258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227" name="Text 228"/>
          <p:cNvSpPr txBox="1"/>
          <p:nvPr/>
        </p:nvSpPr>
        <p:spPr>
          <a:xfrm>
            <a:off x="406400" y="35560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Mantenimientos sin control</a:t>
            </a:r>
          </a:p>
        </p:txBody>
      </p:sp>
      <p:sp>
        <p:nvSpPr>
          <p:cNvPr id="228" name="Text 229"/>
          <p:cNvSpPr txBox="1"/>
          <p:nvPr/>
        </p:nvSpPr>
        <p:spPr>
          <a:xfrm>
            <a:off x="406400" y="38354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Legionela, ascensores, piscinas: plazos en un Excel y en la memoria del técnico</a:t>
            </a:r>
          </a:p>
        </p:txBody>
      </p:sp>
      <p:sp>
        <p:nvSpPr>
          <p:cNvPr id="229" name="Shape 230"/>
          <p:cNvSpPr/>
          <p:nvPr/>
        </p:nvSpPr>
        <p:spPr>
          <a:xfrm>
            <a:off x="2463800" y="30734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30" name="Shape 231"/>
          <p:cNvSpPr/>
          <p:nvPr/>
        </p:nvSpPr>
        <p:spPr>
          <a:xfrm>
            <a:off x="2463800" y="30734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31" name="Text 232"/>
          <p:cNvSpPr txBox="1"/>
          <p:nvPr/>
        </p:nvSpPr>
        <p:spPr>
          <a:xfrm>
            <a:off x="2590800" y="32258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232" name="Text 233"/>
          <p:cNvSpPr txBox="1"/>
          <p:nvPr/>
        </p:nvSpPr>
        <p:spPr>
          <a:xfrm>
            <a:off x="2590800" y="35560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Suministros sin control</a:t>
            </a:r>
          </a:p>
        </p:txBody>
      </p:sp>
      <p:sp>
        <p:nvSpPr>
          <p:cNvPr id="233" name="Text 234"/>
          <p:cNvSpPr txBox="1"/>
          <p:nvPr/>
        </p:nvSpPr>
        <p:spPr>
          <a:xfrm>
            <a:off x="2590800" y="38354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Luz, agua, gas y combustible gastan más de lo previsto y nadie se da cuenta</a:t>
            </a:r>
          </a:p>
        </p:txBody>
      </p:sp>
      <p:sp>
        <p:nvSpPr>
          <p:cNvPr id="234" name="Shape 235"/>
          <p:cNvSpPr/>
          <p:nvPr/>
        </p:nvSpPr>
        <p:spPr>
          <a:xfrm>
            <a:off x="4648200" y="30734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35" name="Shape 236"/>
          <p:cNvSpPr/>
          <p:nvPr/>
        </p:nvSpPr>
        <p:spPr>
          <a:xfrm>
            <a:off x="4648200" y="30734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36" name="Text 237"/>
          <p:cNvSpPr txBox="1"/>
          <p:nvPr/>
        </p:nvSpPr>
        <p:spPr>
          <a:xfrm>
            <a:off x="4775200" y="32258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237" name="Text 238"/>
          <p:cNvSpPr txBox="1"/>
          <p:nvPr/>
        </p:nvSpPr>
        <p:spPr>
          <a:xfrm>
            <a:off x="4775200" y="35560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 importancia del dato</a:t>
            </a:r>
          </a:p>
        </p:txBody>
      </p:sp>
      <p:sp>
        <p:nvSpPr>
          <p:cNvPr id="238" name="Text 239"/>
          <p:cNvSpPr txBox="1"/>
          <p:nvPr/>
        </p:nvSpPr>
        <p:spPr>
          <a:xfrm>
            <a:off x="4775200" y="38354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Los datos son del ayuntamiento y el contrato debe exigirlo</a:t>
            </a:r>
          </a:p>
        </p:txBody>
      </p:sp>
      <p:sp>
        <p:nvSpPr>
          <p:cNvPr id="239" name="Shape 240"/>
          <p:cNvSpPr/>
          <p:nvPr/>
        </p:nvSpPr>
        <p:spPr>
          <a:xfrm>
            <a:off x="6832600" y="3073400"/>
            <a:ext cx="2032000" cy="14224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240" name="Shape 241"/>
          <p:cNvSpPr/>
          <p:nvPr/>
        </p:nvSpPr>
        <p:spPr>
          <a:xfrm>
            <a:off x="6832600" y="3073400"/>
            <a:ext cx="2032000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41" name="Text 242"/>
          <p:cNvSpPr txBox="1"/>
          <p:nvPr/>
        </p:nvSpPr>
        <p:spPr>
          <a:xfrm>
            <a:off x="6959600" y="3225800"/>
            <a:ext cx="1778000" cy="279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242" name="Text 243"/>
          <p:cNvSpPr txBox="1"/>
          <p:nvPr/>
        </p:nvSpPr>
        <p:spPr>
          <a:xfrm>
            <a:off x="6959600" y="3556000"/>
            <a:ext cx="1778000" cy="254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Ayudas que se escapan</a:t>
            </a:r>
          </a:p>
        </p:txBody>
      </p:sp>
      <p:sp>
        <p:nvSpPr>
          <p:cNvPr id="243" name="Text 244"/>
          <p:cNvSpPr txBox="1"/>
          <p:nvPr/>
        </p:nvSpPr>
        <p:spPr>
          <a:xfrm>
            <a:off x="6959600" y="3835400"/>
            <a:ext cx="1778000" cy="584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Sin agenda urbana ni plan ni proyectos preparados, las convocatorias se escapan</a:t>
            </a:r>
          </a:p>
        </p:txBody>
      </p:sp>
      <p:sp>
        <p:nvSpPr>
          <p:cNvPr id="244" name="Shape 245"/>
          <p:cNvSpPr/>
          <p:nvPr/>
        </p:nvSpPr>
        <p:spPr>
          <a:xfrm>
            <a:off x="0" y="4749800"/>
            <a:ext cx="9144000" cy="3937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45" name="Text 246"/>
          <p:cNvSpPr txBox="1"/>
          <p:nvPr/>
        </p:nvSpPr>
        <p:spPr>
          <a:xfrm>
            <a:off x="279400" y="4775200"/>
            <a:ext cx="85979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 innovación funciona cuando se actúa sobre el conjunto. Una sola respuesta para los ocho: XP Digital</a:t>
            </a:r>
          </a:p>
        </p:txBody>
      </p:sp>
      <p:sp>
        <p:nvSpPr>
          <p:cNvPr id="246" name="Para saber mas"/>
          <p:cNvSpPr txBox="1"/>
          <p:nvPr/>
        </p:nvSpPr>
        <p:spPr>
          <a:xfrm>
            <a:off x="368300" y="4533900"/>
            <a:ext cx="8407400" cy="1651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«Un servicio municipal que no habla con el sistema de incidencias trabaja a ciegas por partida doble»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203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1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1" name="Shape 302"/>
          <p:cNvSpPr/>
          <p:nvPr/>
        </p:nvSpPr>
        <p:spPr>
          <a:xfrm>
            <a:off x="0" y="0"/>
            <a:ext cx="9144000" cy="508000"/>
          </a:xfrm>
          <a:prstGeom prst="rect">
            <a:avLst/>
          </a:prstGeom>
          <a:solidFill>
            <a:srgbClr val="0D1B3E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2" name="Text 303"/>
          <p:cNvSpPr txBox="1"/>
          <p:nvPr/>
        </p:nvSpPr>
        <p:spPr>
          <a:xfrm>
            <a:off x="368300" y="88900"/>
            <a:ext cx="82296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000" b="1" spc="300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PROBLEMA 1 DE 8 · SILOS DE INFORMACIÓN</a:t>
            </a:r>
          </a:p>
        </p:txBody>
      </p:sp>
      <p:sp>
        <p:nvSpPr>
          <p:cNvPr id="303" name="Text 304"/>
          <p:cNvSpPr txBox="1"/>
          <p:nvPr/>
        </p:nvSpPr>
        <p:spPr>
          <a:xfrm>
            <a:off x="368300" y="635000"/>
            <a:ext cx="8407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Cada servicio es un silo estanco de información</a:t>
            </a:r>
          </a:p>
        </p:txBody>
      </p:sp>
      <p:sp>
        <p:nvSpPr>
          <p:cNvPr id="304" name="Text 305"/>
          <p:cNvSpPr txBox="1"/>
          <p:nvPr/>
        </p:nvSpPr>
        <p:spPr>
          <a:xfrm>
            <a:off x="368300" y="1079500"/>
            <a:ext cx="8407400" cy="406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Los conectamos en un único panel de control, sin sustituirlos</a:t>
            </a:r>
          </a:p>
        </p:txBody>
      </p:sp>
      <p:sp>
        <p:nvSpPr>
          <p:cNvPr id="400" name="Shape 400"/>
          <p:cNvSpPr/>
          <p:nvPr/>
        </p:nvSpPr>
        <p:spPr>
          <a:xfrm>
            <a:off x="368300" y="1574800"/>
            <a:ext cx="3532103" cy="2768600"/>
          </a:xfrm>
          <a:prstGeom prst="rect">
            <a:avLst/>
          </a:prstGeom>
          <a:solidFill>
            <a:srgbClr val="1A0A0A"/>
          </a:solidFill>
          <a:ln w="12700">
            <a:solidFill>
              <a:srgbClr val="CC4444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401" name="Shape 401"/>
          <p:cNvSpPr/>
          <p:nvPr/>
        </p:nvSpPr>
        <p:spPr>
          <a:xfrm>
            <a:off x="368300" y="1574800"/>
            <a:ext cx="3532103" cy="304800"/>
          </a:xfrm>
          <a:prstGeom prst="rect">
            <a:avLst/>
          </a:prstGeom>
          <a:solidFill>
            <a:srgbClr val="CC4444">
              <a:alpha val="40000"/>
            </a:srgbClr>
          </a:solidFill>
          <a:ln w="12700">
            <a:solidFill>
              <a:srgbClr val="CC4444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402" name="Text 402"/>
          <p:cNvSpPr txBox="1"/>
          <p:nvPr/>
        </p:nvSpPr>
        <p:spPr>
          <a:xfrm>
            <a:off x="368300" y="1574800"/>
            <a:ext cx="3532103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HOY · 12 SILOS ESTANCOS</a:t>
            </a:r>
          </a:p>
        </p:txBody>
      </p:sp>
      <p:sp>
        <p:nvSpPr>
          <p:cNvPr id="430" name="Text 430"/>
          <p:cNvSpPr txBox="1"/>
          <p:nvPr/>
        </p:nvSpPr>
        <p:spPr>
          <a:xfrm>
            <a:off x="467796" y="4038600"/>
            <a:ext cx="3333111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9A8A"/>
                </a:solidFill>
                <a:latin typeface="Calibri"/>
                <a:ea typeface="Calibri"/>
                <a:cs typeface="Calibri"/>
              </a:rPr>
              <a:t>12 herramientas · 12 accesos · ninguna visión de conjunto</a:t>
            </a:r>
          </a:p>
        </p:txBody>
      </p:sp>
      <p:sp>
        <p:nvSpPr>
          <p:cNvPr id="431" name="Text 431"/>
          <p:cNvSpPr txBox="1"/>
          <p:nvPr/>
        </p:nvSpPr>
        <p:spPr>
          <a:xfrm>
            <a:off x="3925277" y="2768600"/>
            <a:ext cx="373109" cy="381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2200" b="1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432" name="Shape 432"/>
          <p:cNvSpPr/>
          <p:nvPr/>
        </p:nvSpPr>
        <p:spPr>
          <a:xfrm>
            <a:off x="4348134" y="1574800"/>
            <a:ext cx="4427566" cy="2768600"/>
          </a:xfrm>
          <a:prstGeom prst="rect">
            <a:avLst/>
          </a:prstGeom>
          <a:solidFill>
            <a:srgbClr val="0A1A0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433" name="Shape 433"/>
          <p:cNvSpPr/>
          <p:nvPr/>
        </p:nvSpPr>
        <p:spPr>
          <a:xfrm>
            <a:off x="4348134" y="1574800"/>
            <a:ext cx="4427566" cy="304800"/>
          </a:xfrm>
          <a:prstGeom prst="rect">
            <a:avLst/>
          </a:prstGeom>
          <a:solidFill>
            <a:srgbClr val="00E5A0">
              <a:alpha val="40000"/>
            </a:srgbClr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434" name="Text 434"/>
          <p:cNvSpPr txBox="1"/>
          <p:nvPr/>
        </p:nvSpPr>
        <p:spPr>
          <a:xfrm>
            <a:off x="4348134" y="1574800"/>
            <a:ext cx="4427566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 XP DIGITAL</a:t>
            </a:r>
          </a:p>
        </p:txBody>
      </p:sp>
      <p:sp>
        <p:nvSpPr>
          <p:cNvPr id="600" name="Shape 601"/>
          <p:cNvSpPr/>
          <p:nvPr/>
        </p:nvSpPr>
        <p:spPr>
          <a:xfrm>
            <a:off x="480233" y="19558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01" name="Text 602"/>
          <p:cNvSpPr txBox="1"/>
          <p:nvPr/>
        </p:nvSpPr>
        <p:spPr>
          <a:xfrm>
            <a:off x="505107" y="19558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Seguridad</a:t>
            </a:r>
          </a:p>
        </p:txBody>
      </p:sp>
      <p:sp>
        <p:nvSpPr>
          <p:cNvPr id="602" name="Shape 603"/>
          <p:cNvSpPr/>
          <p:nvPr/>
        </p:nvSpPr>
        <p:spPr>
          <a:xfrm>
            <a:off x="1611998" y="19558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03" name="Text 604"/>
          <p:cNvSpPr txBox="1"/>
          <p:nvPr/>
        </p:nvSpPr>
        <p:spPr>
          <a:xfrm>
            <a:off x="1636872" y="19558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Emergencias</a:t>
            </a:r>
          </a:p>
        </p:txBody>
      </p:sp>
      <p:sp>
        <p:nvSpPr>
          <p:cNvPr id="604" name="Shape 605"/>
          <p:cNvSpPr/>
          <p:nvPr/>
        </p:nvSpPr>
        <p:spPr>
          <a:xfrm>
            <a:off x="2743764" y="19558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05" name="Text 606"/>
          <p:cNvSpPr txBox="1"/>
          <p:nvPr/>
        </p:nvSpPr>
        <p:spPr>
          <a:xfrm>
            <a:off x="2768638" y="19558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Aparcamientos</a:t>
            </a:r>
          </a:p>
        </p:txBody>
      </p:sp>
      <p:sp>
        <p:nvSpPr>
          <p:cNvPr id="606" name="Shape 607"/>
          <p:cNvSpPr/>
          <p:nvPr/>
        </p:nvSpPr>
        <p:spPr>
          <a:xfrm>
            <a:off x="480233" y="24765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07" name="Text 608"/>
          <p:cNvSpPr txBox="1"/>
          <p:nvPr/>
        </p:nvSpPr>
        <p:spPr>
          <a:xfrm>
            <a:off x="505107" y="24765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Incidencias</a:t>
            </a:r>
          </a:p>
        </p:txBody>
      </p:sp>
      <p:sp>
        <p:nvSpPr>
          <p:cNvPr id="608" name="Shape 609"/>
          <p:cNvSpPr/>
          <p:nvPr/>
        </p:nvSpPr>
        <p:spPr>
          <a:xfrm>
            <a:off x="1611998" y="24765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09" name="Text 610"/>
          <p:cNvSpPr txBox="1"/>
          <p:nvPr/>
        </p:nvSpPr>
        <p:spPr>
          <a:xfrm>
            <a:off x="1636872" y="24765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 ciudadana</a:t>
            </a:r>
          </a:p>
        </p:txBody>
      </p:sp>
      <p:sp>
        <p:nvSpPr>
          <p:cNvPr id="610" name="Shape 611"/>
          <p:cNvSpPr/>
          <p:nvPr/>
        </p:nvSpPr>
        <p:spPr>
          <a:xfrm>
            <a:off x="2743764" y="24765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11" name="Text 612"/>
          <p:cNvSpPr txBox="1"/>
          <p:nvPr/>
        </p:nvSpPr>
        <p:spPr>
          <a:xfrm>
            <a:off x="2768638" y="24765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Partes brigada</a:t>
            </a:r>
          </a:p>
        </p:txBody>
      </p:sp>
      <p:sp>
        <p:nvSpPr>
          <p:cNvPr id="612" name="Shape 613"/>
          <p:cNvSpPr/>
          <p:nvPr/>
        </p:nvSpPr>
        <p:spPr>
          <a:xfrm>
            <a:off x="480233" y="29972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13" name="Text 614"/>
          <p:cNvSpPr txBox="1"/>
          <p:nvPr/>
        </p:nvSpPr>
        <p:spPr>
          <a:xfrm>
            <a:off x="505107" y="29972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Agua</a:t>
            </a:r>
          </a:p>
        </p:txBody>
      </p:sp>
      <p:sp>
        <p:nvSpPr>
          <p:cNvPr id="614" name="Shape 615"/>
          <p:cNvSpPr/>
          <p:nvPr/>
        </p:nvSpPr>
        <p:spPr>
          <a:xfrm>
            <a:off x="1611998" y="29972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15" name="Text 616"/>
          <p:cNvSpPr txBox="1"/>
          <p:nvPr/>
        </p:nvSpPr>
        <p:spPr>
          <a:xfrm>
            <a:off x="1636872" y="29972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Residuos</a:t>
            </a:r>
          </a:p>
        </p:txBody>
      </p:sp>
      <p:sp>
        <p:nvSpPr>
          <p:cNvPr id="616" name="Shape 617"/>
          <p:cNvSpPr/>
          <p:nvPr/>
        </p:nvSpPr>
        <p:spPr>
          <a:xfrm>
            <a:off x="2743764" y="29972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17" name="Text 618"/>
          <p:cNvSpPr txBox="1"/>
          <p:nvPr/>
        </p:nvSpPr>
        <p:spPr>
          <a:xfrm>
            <a:off x="2768638" y="29972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Alumbrado</a:t>
            </a:r>
          </a:p>
        </p:txBody>
      </p:sp>
      <p:sp>
        <p:nvSpPr>
          <p:cNvPr id="618" name="Shape 619"/>
          <p:cNvSpPr/>
          <p:nvPr/>
        </p:nvSpPr>
        <p:spPr>
          <a:xfrm>
            <a:off x="480233" y="35179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19" name="Text 620"/>
          <p:cNvSpPr txBox="1"/>
          <p:nvPr/>
        </p:nvSpPr>
        <p:spPr>
          <a:xfrm>
            <a:off x="505107" y="35179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Jardinería</a:t>
            </a:r>
          </a:p>
        </p:txBody>
      </p:sp>
      <p:sp>
        <p:nvSpPr>
          <p:cNvPr id="620" name="Shape 621"/>
          <p:cNvSpPr/>
          <p:nvPr/>
        </p:nvSpPr>
        <p:spPr>
          <a:xfrm>
            <a:off x="1611998" y="35179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21" name="Text 622"/>
          <p:cNvSpPr txBox="1"/>
          <p:nvPr/>
        </p:nvSpPr>
        <p:spPr>
          <a:xfrm>
            <a:off x="1636872" y="35179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Energía</a:t>
            </a:r>
          </a:p>
        </p:txBody>
      </p:sp>
      <p:sp>
        <p:nvSpPr>
          <p:cNvPr id="622" name="Shape 623"/>
          <p:cNvSpPr/>
          <p:nvPr/>
        </p:nvSpPr>
        <p:spPr>
          <a:xfrm>
            <a:off x="2743764" y="3517900"/>
            <a:ext cx="1044707" cy="444500"/>
          </a:xfrm>
          <a:prstGeom prst="rect">
            <a:avLst/>
          </a:prstGeom>
          <a:solidFill>
            <a:srgbClr val="2A1010"/>
          </a:solidFill>
          <a:ln w="12700">
            <a:solidFill>
              <a:srgbClr val="CC4444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23" name="Text 624"/>
          <p:cNvSpPr txBox="1"/>
          <p:nvPr/>
        </p:nvSpPr>
        <p:spPr>
          <a:xfrm>
            <a:off x="2768638" y="3517900"/>
            <a:ext cx="994959" cy="444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Instalaciones</a:t>
            </a:r>
          </a:p>
        </p:txBody>
      </p:sp>
      <p:cxnSp>
        <p:nvCxnSpPr>
          <p:cNvPr id="624" name="Line 625"/>
          <p:cNvCxnSpPr/>
          <p:nvPr/>
        </p:nvCxnSpPr>
        <p:spPr>
          <a:xfrm>
            <a:off x="5691328" y="2133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25" name="Shape 626"/>
          <p:cNvSpPr/>
          <p:nvPr/>
        </p:nvSpPr>
        <p:spPr>
          <a:xfrm>
            <a:off x="4447630" y="1981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26" name="Text 627"/>
          <p:cNvSpPr txBox="1"/>
          <p:nvPr/>
        </p:nvSpPr>
        <p:spPr>
          <a:xfrm>
            <a:off x="4472504" y="1981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Seguridad</a:t>
            </a:r>
          </a:p>
        </p:txBody>
      </p:sp>
      <p:cxnSp>
        <p:nvCxnSpPr>
          <p:cNvPr id="627" name="Line 628"/>
          <p:cNvCxnSpPr/>
          <p:nvPr/>
        </p:nvCxnSpPr>
        <p:spPr>
          <a:xfrm>
            <a:off x="7158892" y="2133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28" name="Shape 629"/>
          <p:cNvSpPr/>
          <p:nvPr/>
        </p:nvSpPr>
        <p:spPr>
          <a:xfrm>
            <a:off x="7432506" y="1981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29" name="Text 630"/>
          <p:cNvSpPr txBox="1"/>
          <p:nvPr/>
        </p:nvSpPr>
        <p:spPr>
          <a:xfrm>
            <a:off x="7457380" y="1981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Agua</a:t>
            </a:r>
          </a:p>
        </p:txBody>
      </p:sp>
      <p:cxnSp>
        <p:nvCxnSpPr>
          <p:cNvPr id="630" name="Line 631"/>
          <p:cNvCxnSpPr/>
          <p:nvPr/>
        </p:nvCxnSpPr>
        <p:spPr>
          <a:xfrm>
            <a:off x="5691328" y="2514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31" name="Shape 632"/>
          <p:cNvSpPr/>
          <p:nvPr/>
        </p:nvSpPr>
        <p:spPr>
          <a:xfrm>
            <a:off x="4447630" y="2362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32" name="Text 633"/>
          <p:cNvSpPr txBox="1"/>
          <p:nvPr/>
        </p:nvSpPr>
        <p:spPr>
          <a:xfrm>
            <a:off x="4472504" y="2362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Emergencias</a:t>
            </a:r>
          </a:p>
        </p:txBody>
      </p:sp>
      <p:cxnSp>
        <p:nvCxnSpPr>
          <p:cNvPr id="633" name="Line 634"/>
          <p:cNvCxnSpPr/>
          <p:nvPr/>
        </p:nvCxnSpPr>
        <p:spPr>
          <a:xfrm>
            <a:off x="7158892" y="2514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34" name="Shape 635"/>
          <p:cNvSpPr/>
          <p:nvPr/>
        </p:nvSpPr>
        <p:spPr>
          <a:xfrm>
            <a:off x="7432506" y="2362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35" name="Text 636"/>
          <p:cNvSpPr txBox="1"/>
          <p:nvPr/>
        </p:nvSpPr>
        <p:spPr>
          <a:xfrm>
            <a:off x="7457380" y="2362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Residuos</a:t>
            </a:r>
          </a:p>
        </p:txBody>
      </p:sp>
      <p:cxnSp>
        <p:nvCxnSpPr>
          <p:cNvPr id="636" name="Line 637"/>
          <p:cNvCxnSpPr/>
          <p:nvPr/>
        </p:nvCxnSpPr>
        <p:spPr>
          <a:xfrm>
            <a:off x="5691328" y="2895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37" name="Shape 638"/>
          <p:cNvSpPr/>
          <p:nvPr/>
        </p:nvSpPr>
        <p:spPr>
          <a:xfrm>
            <a:off x="4447630" y="2743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38" name="Text 639"/>
          <p:cNvSpPr txBox="1"/>
          <p:nvPr/>
        </p:nvSpPr>
        <p:spPr>
          <a:xfrm>
            <a:off x="4472504" y="2743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Aparcamientos</a:t>
            </a:r>
          </a:p>
        </p:txBody>
      </p:sp>
      <p:cxnSp>
        <p:nvCxnSpPr>
          <p:cNvPr id="639" name="Line 640"/>
          <p:cNvCxnSpPr/>
          <p:nvPr/>
        </p:nvCxnSpPr>
        <p:spPr>
          <a:xfrm>
            <a:off x="7158892" y="2895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40" name="Shape 641"/>
          <p:cNvSpPr/>
          <p:nvPr/>
        </p:nvSpPr>
        <p:spPr>
          <a:xfrm>
            <a:off x="7432506" y="2743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41" name="Text 642"/>
          <p:cNvSpPr txBox="1"/>
          <p:nvPr/>
        </p:nvSpPr>
        <p:spPr>
          <a:xfrm>
            <a:off x="7457380" y="2743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Alumbrado</a:t>
            </a:r>
          </a:p>
        </p:txBody>
      </p:sp>
      <p:cxnSp>
        <p:nvCxnSpPr>
          <p:cNvPr id="642" name="Line 643"/>
          <p:cNvCxnSpPr/>
          <p:nvPr/>
        </p:nvCxnSpPr>
        <p:spPr>
          <a:xfrm>
            <a:off x="5691328" y="3276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43" name="Shape 644"/>
          <p:cNvSpPr/>
          <p:nvPr/>
        </p:nvSpPr>
        <p:spPr>
          <a:xfrm>
            <a:off x="4447630" y="3124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44" name="Text 645"/>
          <p:cNvSpPr txBox="1"/>
          <p:nvPr/>
        </p:nvSpPr>
        <p:spPr>
          <a:xfrm>
            <a:off x="4472504" y="3124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Incidencias</a:t>
            </a:r>
          </a:p>
        </p:txBody>
      </p:sp>
      <p:cxnSp>
        <p:nvCxnSpPr>
          <p:cNvPr id="645" name="Line 646"/>
          <p:cNvCxnSpPr/>
          <p:nvPr/>
        </p:nvCxnSpPr>
        <p:spPr>
          <a:xfrm>
            <a:off x="7158892" y="3276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46" name="Shape 647"/>
          <p:cNvSpPr/>
          <p:nvPr/>
        </p:nvSpPr>
        <p:spPr>
          <a:xfrm>
            <a:off x="7432506" y="3124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47" name="Text 648"/>
          <p:cNvSpPr txBox="1"/>
          <p:nvPr/>
        </p:nvSpPr>
        <p:spPr>
          <a:xfrm>
            <a:off x="7457380" y="3124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Jardinería</a:t>
            </a:r>
          </a:p>
        </p:txBody>
      </p:sp>
      <p:cxnSp>
        <p:nvCxnSpPr>
          <p:cNvPr id="648" name="Line 649"/>
          <p:cNvCxnSpPr/>
          <p:nvPr/>
        </p:nvCxnSpPr>
        <p:spPr>
          <a:xfrm>
            <a:off x="5691328" y="3657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49" name="Shape 650"/>
          <p:cNvSpPr/>
          <p:nvPr/>
        </p:nvSpPr>
        <p:spPr>
          <a:xfrm>
            <a:off x="4447630" y="3505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50" name="Text 651"/>
          <p:cNvSpPr txBox="1"/>
          <p:nvPr/>
        </p:nvSpPr>
        <p:spPr>
          <a:xfrm>
            <a:off x="4472504" y="3505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 ciudadana</a:t>
            </a:r>
          </a:p>
        </p:txBody>
      </p:sp>
      <p:cxnSp>
        <p:nvCxnSpPr>
          <p:cNvPr id="651" name="Line 652"/>
          <p:cNvCxnSpPr/>
          <p:nvPr/>
        </p:nvCxnSpPr>
        <p:spPr>
          <a:xfrm>
            <a:off x="7158892" y="3657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52" name="Shape 653"/>
          <p:cNvSpPr/>
          <p:nvPr/>
        </p:nvSpPr>
        <p:spPr>
          <a:xfrm>
            <a:off x="7432506" y="3505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53" name="Text 654"/>
          <p:cNvSpPr txBox="1"/>
          <p:nvPr/>
        </p:nvSpPr>
        <p:spPr>
          <a:xfrm>
            <a:off x="7457380" y="3505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Energía</a:t>
            </a:r>
          </a:p>
        </p:txBody>
      </p:sp>
      <p:cxnSp>
        <p:nvCxnSpPr>
          <p:cNvPr id="654" name="Line 655"/>
          <p:cNvCxnSpPr/>
          <p:nvPr/>
        </p:nvCxnSpPr>
        <p:spPr>
          <a:xfrm>
            <a:off x="5691328" y="4038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55" name="Shape 656"/>
          <p:cNvSpPr/>
          <p:nvPr/>
        </p:nvSpPr>
        <p:spPr>
          <a:xfrm>
            <a:off x="4447630" y="3886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56" name="Text 657"/>
          <p:cNvSpPr txBox="1"/>
          <p:nvPr/>
        </p:nvSpPr>
        <p:spPr>
          <a:xfrm>
            <a:off x="4472504" y="3886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Partes brigada</a:t>
            </a:r>
          </a:p>
        </p:txBody>
      </p:sp>
      <p:cxnSp>
        <p:nvCxnSpPr>
          <p:cNvPr id="657" name="Line 658"/>
          <p:cNvCxnSpPr/>
          <p:nvPr/>
        </p:nvCxnSpPr>
        <p:spPr>
          <a:xfrm>
            <a:off x="7158892" y="4038600"/>
            <a:ext cx="273614" cy="0"/>
          </a:xfrm>
          <a:prstGeom prst="line">
            <a:avLst/>
          </a:prstGeom>
          <a:ln w="15875">
            <a:solidFill>
              <a:srgbClr val="00E5A0"/>
            </a:solidFill>
          </a:ln>
        </p:spPr>
      </p:cxnSp>
      <p:sp>
        <p:nvSpPr>
          <p:cNvPr id="658" name="Shape 659"/>
          <p:cNvSpPr/>
          <p:nvPr/>
        </p:nvSpPr>
        <p:spPr>
          <a:xfrm>
            <a:off x="7432506" y="3886200"/>
            <a:ext cx="1243698" cy="304800"/>
          </a:xfrm>
          <a:prstGeom prst="rect">
            <a:avLst/>
          </a:prstGeom>
          <a:solidFill>
            <a:srgbClr val="10301F"/>
          </a:solidFill>
          <a:ln w="12700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59" name="Text 660"/>
          <p:cNvSpPr txBox="1"/>
          <p:nvPr/>
        </p:nvSpPr>
        <p:spPr>
          <a:xfrm>
            <a:off x="7457380" y="3886200"/>
            <a:ext cx="119395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Instalaciones</a:t>
            </a:r>
          </a:p>
        </p:txBody>
      </p:sp>
      <p:sp>
        <p:nvSpPr>
          <p:cNvPr id="660" name="Shape 661"/>
          <p:cNvSpPr/>
          <p:nvPr/>
        </p:nvSpPr>
        <p:spPr>
          <a:xfrm>
            <a:off x="5964942" y="1981200"/>
            <a:ext cx="1193950" cy="2209800"/>
          </a:xfrm>
          <a:prstGeom prst="rect">
            <a:avLst/>
          </a:prstGeom>
          <a:solidFill>
            <a:srgbClr val="0A2A3A"/>
          </a:solidFill>
          <a:ln w="12700">
            <a:solidFill>
              <a:srgbClr val="00D4FF"/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661" name="Text 662"/>
          <p:cNvSpPr txBox="1"/>
          <p:nvPr/>
        </p:nvSpPr>
        <p:spPr>
          <a:xfrm>
            <a:off x="6039564" y="2032000"/>
            <a:ext cx="1044707" cy="2108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XP Digital</a:t>
            </a:r>
          </a:p>
          <a:p>
            <a:pPr marL="0" indent="0" algn="ctr">
              <a:buNone/>
            </a:pPr>
            <a:r>
              <a:rPr lang="es-ES" sz="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0" indent="0" algn="ctr">
              <a:buNone/>
            </a:pPr>
            <a:r>
              <a:rPr lang="es-ES" sz="9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Un único panel</a:t>
            </a:r>
          </a:p>
          <a:p>
            <a:pPr marL="0" indent="0" algn="ctr">
              <a:buNone/>
            </a:pPr>
            <a:r>
              <a:rPr lang="es-ES" sz="900" b="1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FIWARE</a:t>
            </a:r>
          </a:p>
        </p:txBody>
      </p:sp>
      <p:sp>
        <p:nvSpPr>
          <p:cNvPr id="464" name="Text 464"/>
          <p:cNvSpPr txBox="1"/>
          <p:nvPr/>
        </p:nvSpPr>
        <p:spPr>
          <a:xfrm>
            <a:off x="368300" y="44577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«Bienvenido: qué hace XP Digital por tu ayuntamiento (y qué vas a encontrar en este blog)»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1" name="Shape 352"/>
          <p:cNvSpPr/>
          <p:nvPr/>
        </p:nvSpPr>
        <p:spPr>
          <a:xfrm>
            <a:off x="0" y="4749800"/>
            <a:ext cx="9144000" cy="3937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52" name="Text 353"/>
          <p:cNvSpPr txBox="1"/>
          <p:nvPr/>
        </p:nvSpPr>
        <p:spPr>
          <a:xfrm>
            <a:off x="279400" y="4775200"/>
            <a:ext cx="85979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 sustituimos ninguna herramienta · Las hacemos trabajar juntas</a:t>
            </a:r>
          </a:p>
        </p:txBody>
      </p:sp>
    </p:spTree>
    <p:extLst>
      <p:ext uri="{BB962C8B-B14F-4D97-AF65-F5344CB8AC3E}">
        <p14:creationId xmlns:p14="http://schemas.microsoft.com/office/powerpoint/2010/main" val="2019517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E5A0"/>
          </a:solidFill>
          <a:ln w="12700">
            <a:solidFill>
              <a:srgbClr val="00E5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2 DE 8  ·  SIN VISIÓN DIRECTA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609600"/>
            <a:ext cx="8407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saber cómo van los servicios, alguien tiene que llamar y preguntar</a:t>
            </a:r>
            <a:endParaRPr lang="en-US" sz="2200" dirty="0"/>
          </a:p>
        </p:txBody>
      </p:sp>
      <p:sp>
        <p:nvSpPr>
          <p:cNvPr id="960" name="Subtitulo"/>
          <p:cNvSpPr/>
          <p:nvPr/>
        </p:nvSpPr>
        <p:spPr>
          <a:xfrm>
            <a:off x="365760" y="1041400"/>
            <a:ext cx="8407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panel con los datos que tus sistemas ya generan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68300" y="1460500"/>
            <a:ext cx="2731161" cy="25400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E5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363325" y="1465072"/>
            <a:ext cx="2731161" cy="502920"/>
          </a:xfrm>
          <a:prstGeom prst="rect">
            <a:avLst/>
          </a:prstGeom>
          <a:solidFill>
            <a:srgbClr val="00E5A0">
              <a:alpha val="25000"/>
            </a:srgbClr>
          </a:solidFill>
          <a:ln w="12700">
            <a:solidFill>
              <a:srgbClr val="00E5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452871" y="1465072"/>
            <a:ext cx="1253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01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2871" y="2032000"/>
            <a:ext cx="255206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ALCALDE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2871" y="2336800"/>
            <a:ext cx="255206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va el municipio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2871" y="2667000"/>
            <a:ext cx="2552069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alcalde necesita saber el estado de todos los servicios de un vistazo, sin esperar a que nadie le informe.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97645" y="3479800"/>
            <a:ext cx="2462522" cy="457200"/>
          </a:xfrm>
          <a:prstGeom prst="rect">
            <a:avLst/>
          </a:prstGeom>
          <a:solidFill>
            <a:srgbClr val="0D1B3E"/>
          </a:solidFill>
          <a:ln w="3810">
            <a:solidFill>
              <a:srgbClr val="00E5A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11"/>
          <p:cNvSpPr/>
          <p:nvPr/>
        </p:nvSpPr>
        <p:spPr>
          <a:xfrm>
            <a:off x="631964" y="3611598"/>
            <a:ext cx="340276" cy="274602"/>
          </a:xfrm>
          <a:prstGeom prst="rect">
            <a:avLst/>
          </a:prstGeom>
          <a:solidFill>
            <a:srgbClr val="00E5A0">
              <a:alpha val="60000"/>
            </a:srgbClr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1169242" y="3582557"/>
            <a:ext cx="340276" cy="303643"/>
          </a:xfrm>
          <a:prstGeom prst="rect">
            <a:avLst/>
          </a:prstGeom>
          <a:solidFill>
            <a:srgbClr val="00E5A0">
              <a:alpha val="60000"/>
            </a:srgbClr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Shape 13"/>
          <p:cNvSpPr/>
          <p:nvPr/>
        </p:nvSpPr>
        <p:spPr>
          <a:xfrm>
            <a:off x="1706519" y="3671432"/>
            <a:ext cx="340276" cy="214768"/>
          </a:xfrm>
          <a:prstGeom prst="rect">
            <a:avLst/>
          </a:prstGeom>
          <a:solidFill>
            <a:srgbClr val="00E5A0">
              <a:alpha val="60000"/>
            </a:srgbClr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2243797" y="3756785"/>
            <a:ext cx="340276" cy="129415"/>
          </a:xfrm>
          <a:prstGeom prst="rect">
            <a:avLst/>
          </a:prstGeom>
          <a:solidFill>
            <a:srgbClr val="00E5A0">
              <a:alpha val="60000"/>
            </a:srgbClr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3246715" y="1460500"/>
            <a:ext cx="2731161" cy="25400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3246715" y="1465072"/>
            <a:ext cx="2731161" cy="502920"/>
          </a:xfrm>
          <a:prstGeom prst="rect">
            <a:avLst/>
          </a:prstGeom>
          <a:solidFill>
            <a:srgbClr val="00D4FF">
              <a:alpha val="25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3336261" y="1465072"/>
            <a:ext cx="1253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02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336261" y="2032000"/>
            <a:ext cx="255206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TÉCNICO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336261" y="2336800"/>
            <a:ext cx="255206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servicio en detalle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336261" y="2667000"/>
            <a:ext cx="2552069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técnico necesita saber cómo va agua, residuos, alumbrado… sin esperar a que se lo envíe la concesionaria.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381035" y="3479800"/>
            <a:ext cx="2462522" cy="457200"/>
          </a:xfrm>
          <a:prstGeom prst="rect">
            <a:avLst/>
          </a:prstGeom>
          <a:solidFill>
            <a:srgbClr val="0D1B3E"/>
          </a:solidFill>
          <a:ln w="381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3515354" y="3789198"/>
            <a:ext cx="340276" cy="97003"/>
          </a:xfrm>
          <a:prstGeom prst="rect">
            <a:avLst/>
          </a:prstGeom>
          <a:solidFill>
            <a:srgbClr val="00D4FF">
              <a:alpha val="60000"/>
            </a:srgbClr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Shape 23"/>
          <p:cNvSpPr/>
          <p:nvPr/>
        </p:nvSpPr>
        <p:spPr>
          <a:xfrm>
            <a:off x="4052632" y="3759275"/>
            <a:ext cx="340276" cy="126925"/>
          </a:xfrm>
          <a:prstGeom prst="rect">
            <a:avLst/>
          </a:prstGeom>
          <a:solidFill>
            <a:srgbClr val="00D4FF">
              <a:alpha val="60000"/>
            </a:srgbClr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4589909" y="3609578"/>
            <a:ext cx="340276" cy="276622"/>
          </a:xfrm>
          <a:prstGeom prst="rect">
            <a:avLst/>
          </a:prstGeom>
          <a:solidFill>
            <a:srgbClr val="00D4FF">
              <a:alpha val="60000"/>
            </a:srgbClr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5127187" y="3715584"/>
            <a:ext cx="340276" cy="170616"/>
          </a:xfrm>
          <a:prstGeom prst="rect">
            <a:avLst/>
          </a:prstGeom>
          <a:solidFill>
            <a:srgbClr val="00D4FF">
              <a:alpha val="60000"/>
            </a:srgbClr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Shape 26"/>
          <p:cNvSpPr/>
          <p:nvPr/>
        </p:nvSpPr>
        <p:spPr>
          <a:xfrm>
            <a:off x="6130105" y="1460500"/>
            <a:ext cx="2731161" cy="25400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B4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6130105" y="1465072"/>
            <a:ext cx="2731161" cy="502920"/>
          </a:xfrm>
          <a:prstGeom prst="rect">
            <a:avLst/>
          </a:prstGeom>
          <a:solidFill>
            <a:srgbClr val="00B4A0">
              <a:alpha val="25000"/>
            </a:srgbClr>
          </a:solidFill>
          <a:ln w="12700">
            <a:solidFill>
              <a:srgbClr val="00B4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Text 28"/>
          <p:cNvSpPr/>
          <p:nvPr/>
        </p:nvSpPr>
        <p:spPr>
          <a:xfrm>
            <a:off x="6219651" y="1465072"/>
            <a:ext cx="1253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03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219651" y="2032000"/>
            <a:ext cx="255206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EXTERNAS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219651" y="2336800"/>
            <a:ext cx="255206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B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plataforma de cada servicio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219651" y="2667000"/>
            <a:ext cx="2552069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concesionaria mantiene su plataforma, pero los pliegos deberían obligarla a conectarse con el sistema municipal.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264425" y="3479800"/>
            <a:ext cx="2462522" cy="457200"/>
          </a:xfrm>
          <a:prstGeom prst="rect">
            <a:avLst/>
          </a:prstGeom>
          <a:solidFill>
            <a:srgbClr val="0D1B3E"/>
          </a:solidFill>
          <a:ln w="3810">
            <a:solidFill>
              <a:srgbClr val="00B4A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Shape 33"/>
          <p:cNvSpPr/>
          <p:nvPr/>
        </p:nvSpPr>
        <p:spPr>
          <a:xfrm>
            <a:off x="6398744" y="3601580"/>
            <a:ext cx="340276" cy="284620"/>
          </a:xfrm>
          <a:prstGeom prst="rect">
            <a:avLst/>
          </a:prstGeom>
          <a:solidFill>
            <a:srgbClr val="00B4A0">
              <a:alpha val="60000"/>
            </a:srgbClr>
          </a:solidFill>
          <a:ln w="12700">
            <a:solidFill>
              <a:srgbClr val="00B4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6" name="Shape 34"/>
          <p:cNvSpPr/>
          <p:nvPr/>
        </p:nvSpPr>
        <p:spPr>
          <a:xfrm>
            <a:off x="6936022" y="3744177"/>
            <a:ext cx="340276" cy="142023"/>
          </a:xfrm>
          <a:prstGeom prst="rect">
            <a:avLst/>
          </a:prstGeom>
          <a:solidFill>
            <a:srgbClr val="00B4A0">
              <a:alpha val="60000"/>
            </a:srgbClr>
          </a:solidFill>
          <a:ln w="12700">
            <a:solidFill>
              <a:srgbClr val="00B4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Shape 35"/>
          <p:cNvSpPr/>
          <p:nvPr/>
        </p:nvSpPr>
        <p:spPr>
          <a:xfrm>
            <a:off x="7473299" y="3668357"/>
            <a:ext cx="340276" cy="217843"/>
          </a:xfrm>
          <a:prstGeom prst="rect">
            <a:avLst/>
          </a:prstGeom>
          <a:solidFill>
            <a:srgbClr val="00B4A0">
              <a:alpha val="60000"/>
            </a:srgbClr>
          </a:solidFill>
          <a:ln w="12700">
            <a:solidFill>
              <a:srgbClr val="00B4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Shape 36"/>
          <p:cNvSpPr/>
          <p:nvPr/>
        </p:nvSpPr>
        <p:spPr>
          <a:xfrm>
            <a:off x="8010577" y="3688425"/>
            <a:ext cx="340276" cy="197775"/>
          </a:xfrm>
          <a:prstGeom prst="rect">
            <a:avLst/>
          </a:prstGeom>
          <a:solidFill>
            <a:srgbClr val="00B4A0">
              <a:alpha val="60000"/>
            </a:srgbClr>
          </a:solidFill>
          <a:ln w="12700">
            <a:solidFill>
              <a:srgbClr val="00B4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9" name="Shape 37"/>
          <p:cNvSpPr/>
          <p:nvPr/>
        </p:nvSpPr>
        <p:spPr>
          <a:xfrm>
            <a:off x="363325" y="4114800"/>
            <a:ext cx="8494459" cy="304800"/>
          </a:xfrm>
          <a:prstGeom prst="rect">
            <a:avLst/>
          </a:prstGeom>
          <a:solidFill>
            <a:srgbClr val="00E5A0">
              <a:alpha val="15000"/>
            </a:srgbClr>
          </a:solidFill>
          <a:ln w="12700">
            <a:solidFill>
              <a:srgbClr val="00E5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0" name="Text 38"/>
          <p:cNvSpPr/>
          <p:nvPr/>
        </p:nvSpPr>
        <p:spPr>
          <a:xfrm>
            <a:off x="542418" y="4114800"/>
            <a:ext cx="814622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⊕ El alcalde y el técnico ven de diferente forma los mismos datos, a la vez y sin llamadas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E5A0"/>
          </a:solidFill>
          <a:ln w="12700">
            <a:solidFill>
              <a:srgbClr val="00E5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2" name="Text 40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qué pasa · Cómo va · Por qué pasa · Cuándo actuar — antes de que sea un problema</a:t>
            </a:r>
            <a:endParaRPr lang="en-US" sz="1100" dirty="0"/>
          </a:p>
        </p:txBody>
      </p:sp>
      <p:sp>
        <p:nvSpPr>
          <p:cNvPr id="950" name="Para saber mas"/>
          <p:cNvSpPr txBox="1"/>
          <p:nvPr/>
        </p:nvSpPr>
        <p:spPr>
          <a:xfrm>
            <a:off x="368300" y="44958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«Cuadros de mando municipales: gobernar con datos, no con intuición»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9886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FF8C42"/>
          </a:solidFill>
          <a:ln w="12700">
            <a:solidFill>
              <a:srgbClr val="FF8C4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3 DE 8  ·  GESTIÓN REACTIVA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64008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alcalde se entera del problema cuando el vecino ya llama cabreado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65760" y="107899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Anticipamos con los datos de los sistemas que ya tienes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274320" y="1645920"/>
            <a:ext cx="3931920" cy="2707640"/>
          </a:xfrm>
          <a:prstGeom prst="rect">
            <a:avLst/>
          </a:prstGeom>
          <a:solidFill>
            <a:srgbClr val="1A0A0A"/>
          </a:solidFill>
          <a:ln w="12700">
            <a:solidFill>
              <a:srgbClr val="CC4444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274320" y="1645920"/>
            <a:ext cx="3931920" cy="365760"/>
          </a:xfrm>
          <a:prstGeom prst="rect">
            <a:avLst/>
          </a:prstGeom>
          <a:solidFill>
            <a:srgbClr val="CC4444">
              <a:alpha val="40000"/>
            </a:srgbClr>
          </a:solidFill>
          <a:ln w="12700">
            <a:solidFill>
              <a:srgbClr val="CC4444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274320" y="16459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11480" y="21590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6850" indent="-196850">
              <a:buNone/>
            </a:pPr>
            <a:r>
              <a:rPr lang="en-US" sz="1300" b="1" dirty="0">
                <a:solidFill>
                  <a:srgbClr val="F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actúa cuando el vecino ya ha llamado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1480" y="27178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6850" indent="-196850">
              <a:buNone/>
            </a:pPr>
            <a:r>
              <a:rPr lang="en-US" sz="1300" b="1" dirty="0">
                <a:solidFill>
                  <a:srgbClr val="F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alertas de cada servicio se quedan en su plataforma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32766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6850" indent="-196850">
              <a:buNone/>
            </a:pPr>
            <a:r>
              <a:rPr lang="en-US" sz="1300" b="1" dirty="0">
                <a:solidFill>
                  <a:srgbClr val="F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avería se arregla con urgencias y horas extra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1480" y="38354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6850" indent="-196850">
              <a:buNone/>
            </a:pPr>
            <a:r>
              <a:rPr lang="en-US" sz="1300" b="1" dirty="0">
                <a:solidFill>
                  <a:srgbClr val="FF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Revisar, avisar y reenviar avisos a mano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315968" y="2697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4937760" y="1645920"/>
            <a:ext cx="3931920" cy="2707640"/>
          </a:xfrm>
          <a:prstGeom prst="rect">
            <a:avLst/>
          </a:prstGeom>
          <a:solidFill>
            <a:srgbClr val="0A1A0F"/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4937760" y="1645920"/>
            <a:ext cx="3931920" cy="365760"/>
          </a:xfrm>
          <a:prstGeom prst="rect">
            <a:avLst/>
          </a:prstGeom>
          <a:solidFill>
            <a:srgbClr val="00E5A0">
              <a:alpha val="40000"/>
            </a:srgbClr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4937760" y="16459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XP DIGITAL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21590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None/>
            </a:pPr>
            <a:r>
              <a:rPr lang="en-U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sistema avisa y se resuelve antes de que el vecino lo note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074920" y="27178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None/>
            </a:pPr>
            <a:r>
              <a:rPr lang="en-U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alertas de todos los servicios llegan a quien decide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74920" y="32766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None/>
            </a:pPr>
            <a:r>
              <a:rPr lang="en-U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interviene de forma programada, en horario laboral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074920" y="3835400"/>
            <a:ext cx="37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None/>
            </a:pPr>
            <a:r>
              <a:rPr lang="en-U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clasifica y asigna cada aviso automáticamente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8C42"/>
          </a:solidFill>
          <a:ln w="12700">
            <a:solidFill>
              <a:srgbClr val="FF8C4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22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urgencias · Menos llamadas · Intervenir antes, cuando es más barato</a:t>
            </a:r>
            <a:endParaRPr lang="en-US" sz="1100" dirty="0"/>
          </a:p>
        </p:txBody>
      </p:sp>
      <p:sp>
        <p:nvSpPr>
          <p:cNvPr id="950" name="Para saber mas"/>
          <p:cNvSpPr txBox="1"/>
          <p:nvPr/>
        </p:nvSpPr>
        <p:spPr>
          <a:xfrm>
            <a:off x="368300" y="44704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«Atención ciudadana 24/7: que ninguna incidencia se pierda»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4631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B4A0"/>
          </a:solidFill>
          <a:ln w="12700">
            <a:solidFill>
              <a:srgbClr val="00B4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00B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4 DE 8  ·  AVISOS QUE SE PIERDEN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640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aviso entra por un canal y no llega a quien lo resuelve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65760" y="10789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B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Conectamos tus canales actuales con cada servicio, en los dos sentidos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418" y="1554480"/>
            <a:ext cx="1432740" cy="685800"/>
          </a:xfrm>
          <a:prstGeom prst="roundRect">
            <a:avLst>
              <a:gd name="adj" fmla="val 13333"/>
            </a:avLst>
          </a:prstGeom>
          <a:solidFill>
            <a:srgbClr val="25D366">
              <a:alpha val="25000"/>
            </a:srgbClr>
          </a:solidFill>
          <a:ln w="12700">
            <a:solidFill>
              <a:srgbClr val="25D366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542418" y="1554480"/>
            <a:ext cx="14327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de incidencias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199024" y="1554480"/>
            <a:ext cx="1432740" cy="685800"/>
          </a:xfrm>
          <a:prstGeom prst="roundRect">
            <a:avLst>
              <a:gd name="adj" fmla="val 13333"/>
            </a:avLst>
          </a:prstGeom>
          <a:solidFill>
            <a:srgbClr val="2AABEE">
              <a:alpha val="25000"/>
            </a:srgbClr>
          </a:solidFill>
          <a:ln w="12700">
            <a:solidFill>
              <a:srgbClr val="2AABEE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2199024" y="1554480"/>
            <a:ext cx="14327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Teléfono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855630" y="1554480"/>
            <a:ext cx="1432740" cy="685800"/>
          </a:xfrm>
          <a:prstGeom prst="roundRect">
            <a:avLst>
              <a:gd name="adj" fmla="val 13333"/>
            </a:avLst>
          </a:prstGeom>
          <a:solidFill>
            <a:srgbClr val="00D4FF">
              <a:alpha val="25000"/>
            </a:srgbClr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3855630" y="1554480"/>
            <a:ext cx="14327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512236" y="1554480"/>
            <a:ext cx="1432740" cy="685800"/>
          </a:xfrm>
          <a:prstGeom prst="roundRect">
            <a:avLst>
              <a:gd name="adj" fmla="val 13333"/>
            </a:avLst>
          </a:prstGeom>
          <a:solidFill>
            <a:srgbClr val="8B5CF6">
              <a:alpha val="25000"/>
            </a:srgbClr>
          </a:solidFill>
          <a:ln w="12700">
            <a:solidFill>
              <a:srgbClr val="8B5CF6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5512236" y="1554480"/>
            <a:ext cx="14327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y web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168842" y="1554480"/>
            <a:ext cx="1432740" cy="685800"/>
          </a:xfrm>
          <a:prstGeom prst="roundRect">
            <a:avLst>
              <a:gd name="adj" fmla="val 13333"/>
            </a:avLst>
          </a:prstGeom>
          <a:solidFill>
            <a:srgbClr val="FF8C42">
              <a:alpha val="25000"/>
            </a:srgbClr>
          </a:solidFill>
          <a:ln w="12700">
            <a:solidFill>
              <a:srgbClr val="FF8C4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7168842" y="1554480"/>
            <a:ext cx="14327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 sociales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3325" y="2423160"/>
            <a:ext cx="4119129" cy="914400"/>
          </a:xfrm>
          <a:prstGeom prst="rect">
            <a:avLst/>
          </a:prstGeom>
          <a:solidFill>
            <a:srgbClr val="111D45"/>
          </a:solidFill>
          <a:ln w="6350">
            <a:solidFill>
              <a:srgbClr val="00B4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470781" y="2651760"/>
            <a:ext cx="447731" cy="457200"/>
          </a:xfrm>
          <a:prstGeom prst="ellipse">
            <a:avLst/>
          </a:prstGeom>
          <a:solidFill>
            <a:srgbClr val="00B4A0">
              <a:alpha val="30000"/>
            </a:srgbClr>
          </a:solidFill>
          <a:ln w="12700">
            <a:solidFill>
              <a:srgbClr val="00B4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1034922" y="2496312"/>
            <a:ext cx="3313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aviso llega a su responsable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034922" y="2807208"/>
            <a:ext cx="33132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por donde entre, el aviso se registra y llega al servicio o a la concesionaria que lo resuelve.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706319" y="2423160"/>
            <a:ext cx="4119129" cy="91440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4813775" y="2651760"/>
            <a:ext cx="447731" cy="457200"/>
          </a:xfrm>
          <a:prstGeom prst="ellipse">
            <a:avLst/>
          </a:prstGeom>
          <a:solidFill>
            <a:srgbClr val="00D4FF">
              <a:alpha val="30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5377916" y="2496312"/>
            <a:ext cx="3313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Asistente 24/7 sobre tus canales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377916" y="2807208"/>
            <a:ext cx="33132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 y clasifica los avisos fuera de horario, sin abrir un portal nuevo.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63325" y="3520440"/>
            <a:ext cx="4119129" cy="914400"/>
          </a:xfrm>
          <a:prstGeom prst="rect">
            <a:avLst/>
          </a:prstGeom>
          <a:solidFill>
            <a:srgbClr val="111D45"/>
          </a:solidFill>
          <a:ln w="6350">
            <a:solidFill>
              <a:srgbClr val="00E5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24"/>
          <p:cNvSpPr/>
          <p:nvPr/>
        </p:nvSpPr>
        <p:spPr>
          <a:xfrm>
            <a:off x="470781" y="3749040"/>
            <a:ext cx="447731" cy="457200"/>
          </a:xfrm>
          <a:prstGeom prst="ellipse">
            <a:avLst/>
          </a:prstGeom>
          <a:solidFill>
            <a:srgbClr val="00E5A0">
              <a:alpha val="30000"/>
            </a:srgbClr>
          </a:solidFill>
          <a:ln w="12700">
            <a:solidFill>
              <a:srgbClr val="00E5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5"/>
          <p:cNvSpPr/>
          <p:nvPr/>
        </p:nvSpPr>
        <p:spPr>
          <a:xfrm>
            <a:off x="1034922" y="3593592"/>
            <a:ext cx="3313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aviso se cierra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34922" y="3904488"/>
            <a:ext cx="33132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el servicio lo resuelve, el vecino recibe la respuesta y puede consultar cómo va sin llamar.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06319" y="3520440"/>
            <a:ext cx="4119129" cy="914400"/>
          </a:xfrm>
          <a:prstGeom prst="rect">
            <a:avLst/>
          </a:prstGeom>
          <a:solidFill>
            <a:srgbClr val="111D45"/>
          </a:solidFill>
          <a:ln w="6350">
            <a:solidFill>
              <a:srgbClr val="FF8C42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Shape 28"/>
          <p:cNvSpPr/>
          <p:nvPr/>
        </p:nvSpPr>
        <p:spPr>
          <a:xfrm>
            <a:off x="4813775" y="3749040"/>
            <a:ext cx="447731" cy="457200"/>
          </a:xfrm>
          <a:prstGeom prst="ellipse">
            <a:avLst/>
          </a:prstGeom>
          <a:solidFill>
            <a:srgbClr val="FF8C42">
              <a:alpha val="30000"/>
            </a:srgbClr>
          </a:solidFill>
          <a:ln w="12700">
            <a:solidFill>
              <a:srgbClr val="FF8C42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9"/>
          <p:cNvSpPr/>
          <p:nvPr/>
        </p:nvSpPr>
        <p:spPr>
          <a:xfrm>
            <a:off x="5377916" y="3593592"/>
            <a:ext cx="3313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en sentido contrario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5377916" y="3904488"/>
            <a:ext cx="33132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Cortes, obras y alertas llegan al vecino por los mismos canales y en las pantallas del municipio.</a:t>
            </a:r>
            <a:endParaRPr lang="en-US" sz="1200" dirty="0"/>
          </a:p>
        </p:txBody>
      </p:sp>
      <p:pic>
        <p:nvPicPr>
          <p:cNvPr id="3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35" y="2670048"/>
            <a:ext cx="385049" cy="393192"/>
          </a:xfrm>
          <a:prstGeom prst="rect">
            <a:avLst/>
          </a:prstGeom>
        </p:spPr>
      </p:pic>
      <p:pic>
        <p:nvPicPr>
          <p:cNvPr id="3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730" y="2670048"/>
            <a:ext cx="385049" cy="393192"/>
          </a:xfrm>
          <a:prstGeom prst="rect">
            <a:avLst/>
          </a:prstGeom>
        </p:spPr>
      </p:pic>
      <p:pic>
        <p:nvPicPr>
          <p:cNvPr id="3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735" y="3767328"/>
            <a:ext cx="385049" cy="393192"/>
          </a:xfrm>
          <a:prstGeom prst="rect">
            <a:avLst/>
          </a:prstGeom>
        </p:spPr>
      </p:pic>
      <p:pic>
        <p:nvPicPr>
          <p:cNvPr id="3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2730" y="3767328"/>
            <a:ext cx="385049" cy="393192"/>
          </a:xfrm>
          <a:prstGeom prst="rect">
            <a:avLst/>
          </a:prstGeom>
        </p:spPr>
      </p:pic>
      <p:sp>
        <p:nvSpPr>
          <p:cNvPr id="37" name="Shape 3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B4A0"/>
          </a:solidFill>
          <a:ln w="12700">
            <a:solidFill>
              <a:srgbClr val="00B4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Text 32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Ningún aviso sin responsable · Menos llamadas al concejal · El vecino sabe cómo va lo suyo</a:t>
            </a:r>
            <a:endParaRPr lang="en-US" sz="1100" dirty="0"/>
          </a:p>
        </p:txBody>
      </p:sp>
      <p:sp>
        <p:nvSpPr>
          <p:cNvPr id="950" name="Para saber mas"/>
          <p:cNvSpPr txBox="1"/>
          <p:nvPr/>
        </p:nvSpPr>
        <p:spPr>
          <a:xfrm>
            <a:off x="368300" y="450342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«El vecino que ya no necesita llamar para saber cómo va su aviso»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0324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365760" y="9144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5 DE 8 · MANTENIMIENTOS SIN CONTROL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65760" y="621792"/>
            <a:ext cx="8412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revisiones legales dependen de un Excel y de la memoria del técnico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365760" y="1042416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Centralizamos plazos, analíticas, registros y certificados de tus mantenedores actuales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70816" y="1463040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8B5CF6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98" y="1527048"/>
            <a:ext cx="268639" cy="274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64820" y="1463040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Calderas y climatización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2475153" y="1463040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836" y="1527048"/>
            <a:ext cx="268639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869157" y="1463040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Protección contra incendios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70816" y="1947672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2D9CDB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0"/>
          <p:cNvSpPr/>
          <p:nvPr/>
        </p:nvSpPr>
        <p:spPr>
          <a:xfrm>
            <a:off x="764820" y="1947672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Analíticas de agua de consumo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2475153" y="1947672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EB5757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2"/>
          <p:cNvSpPr/>
          <p:nvPr/>
        </p:nvSpPr>
        <p:spPr>
          <a:xfrm>
            <a:off x="2869157" y="1947672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Parques infantiles</a:t>
            </a:r>
            <a:endParaRPr lang="en-US" sz="1050" dirty="0"/>
          </a:p>
        </p:txBody>
      </p:sp>
      <p:sp>
        <p:nvSpPr>
          <p:cNvPr id="19" name="Shape 13"/>
          <p:cNvSpPr/>
          <p:nvPr/>
        </p:nvSpPr>
        <p:spPr>
          <a:xfrm>
            <a:off x="370816" y="2432304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27AE6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4"/>
          <p:cNvSpPr/>
          <p:nvPr/>
        </p:nvSpPr>
        <p:spPr>
          <a:xfrm>
            <a:off x="764820" y="2432304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Legionela</a:t>
            </a:r>
            <a:endParaRPr lang="en-US" sz="1050" dirty="0"/>
          </a:p>
        </p:txBody>
      </p:sp>
      <p:sp>
        <p:nvSpPr>
          <p:cNvPr id="22" name="Shape 15"/>
          <p:cNvSpPr/>
          <p:nvPr/>
        </p:nvSpPr>
        <p:spPr>
          <a:xfrm>
            <a:off x="2475153" y="2432304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F2C94C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16"/>
          <p:cNvSpPr/>
          <p:nvPr/>
        </p:nvSpPr>
        <p:spPr>
          <a:xfrm>
            <a:off x="2869157" y="2432304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Instalaciones eléctricas</a:t>
            </a:r>
            <a:endParaRPr lang="en-US" sz="1050" dirty="0"/>
          </a:p>
        </p:txBody>
      </p:sp>
      <p:sp>
        <p:nvSpPr>
          <p:cNvPr id="25" name="Shape 17"/>
          <p:cNvSpPr/>
          <p:nvPr/>
        </p:nvSpPr>
        <p:spPr>
          <a:xfrm>
            <a:off x="370816" y="2916936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9B51E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18"/>
          <p:cNvSpPr/>
          <p:nvPr/>
        </p:nvSpPr>
        <p:spPr>
          <a:xfrm>
            <a:off x="764820" y="2916936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Ascensores</a:t>
            </a:r>
            <a:endParaRPr lang="en-US" sz="1050" dirty="0"/>
          </a:p>
        </p:txBody>
      </p:sp>
      <p:sp>
        <p:nvSpPr>
          <p:cNvPr id="28" name="Shape 19"/>
          <p:cNvSpPr/>
          <p:nvPr/>
        </p:nvSpPr>
        <p:spPr>
          <a:xfrm>
            <a:off x="2475153" y="2916936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56CCF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Text 20"/>
          <p:cNvSpPr/>
          <p:nvPr/>
        </p:nvSpPr>
        <p:spPr>
          <a:xfrm>
            <a:off x="2869157" y="2916936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Piscinas municipales</a:t>
            </a:r>
            <a:endParaRPr lang="en-US" sz="1050" dirty="0"/>
          </a:p>
        </p:txBody>
      </p:sp>
      <p:sp>
        <p:nvSpPr>
          <p:cNvPr id="31" name="Shape 21"/>
          <p:cNvSpPr/>
          <p:nvPr/>
        </p:nvSpPr>
        <p:spPr>
          <a:xfrm>
            <a:off x="370816" y="3401568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2F80ED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 22"/>
          <p:cNvSpPr/>
          <p:nvPr/>
        </p:nvSpPr>
        <p:spPr>
          <a:xfrm>
            <a:off x="764820" y="3401568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Vehículos municipales (ITV)</a:t>
            </a:r>
            <a:endParaRPr lang="en-US" sz="1050" dirty="0"/>
          </a:p>
        </p:txBody>
      </p:sp>
      <p:sp>
        <p:nvSpPr>
          <p:cNvPr id="34" name="Shape 23"/>
          <p:cNvSpPr/>
          <p:nvPr/>
        </p:nvSpPr>
        <p:spPr>
          <a:xfrm>
            <a:off x="2475153" y="3401568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6" name="Text 24"/>
          <p:cNvSpPr/>
          <p:nvPr/>
        </p:nvSpPr>
        <p:spPr>
          <a:xfrm>
            <a:off x="2869157" y="3401568"/>
            <a:ext cx="15222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Desfibriladores</a:t>
            </a:r>
            <a:endParaRPr lang="en-US" sz="1050" dirty="0"/>
          </a:p>
        </p:txBody>
      </p:sp>
      <p:sp>
        <p:nvSpPr>
          <p:cNvPr id="37" name="Shape 25"/>
          <p:cNvSpPr/>
          <p:nvPr/>
        </p:nvSpPr>
        <p:spPr>
          <a:xfrm>
            <a:off x="2470676" y="3886200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6FCF97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9" name="Text 26"/>
          <p:cNvSpPr/>
          <p:nvPr/>
        </p:nvSpPr>
        <p:spPr>
          <a:xfrm>
            <a:off x="2868659" y="3886200"/>
            <a:ext cx="1517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Cargadores eléctricos</a:t>
            </a:r>
            <a:endParaRPr lang="en-US" sz="1200" dirty="0"/>
          </a:p>
        </p:txBody>
      </p:sp>
      <p:sp>
        <p:nvSpPr>
          <p:cNvPr id="40" name="Shape 27"/>
          <p:cNvSpPr/>
          <p:nvPr/>
        </p:nvSpPr>
        <p:spPr>
          <a:xfrm>
            <a:off x="4661546" y="1460500"/>
            <a:ext cx="4119129" cy="711200"/>
          </a:xfrm>
          <a:prstGeom prst="rect">
            <a:avLst/>
          </a:prstGeom>
          <a:solidFill>
            <a:srgbClr val="111D45"/>
          </a:solidFill>
          <a:ln w="6350">
            <a:solidFill>
              <a:srgbClr val="8B5CF6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1" name="Shape 28"/>
          <p:cNvSpPr/>
          <p:nvPr/>
        </p:nvSpPr>
        <p:spPr>
          <a:xfrm>
            <a:off x="4661546" y="1460500"/>
            <a:ext cx="53728" cy="71120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42" name="Image 1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824" y="1663700"/>
            <a:ext cx="286548" cy="292608"/>
          </a:xfrm>
          <a:prstGeom prst="rect">
            <a:avLst/>
          </a:prstGeom>
        </p:spPr>
      </p:pic>
      <p:sp>
        <p:nvSpPr>
          <p:cNvPr id="43" name="Text 29"/>
          <p:cNvSpPr/>
          <p:nvPr/>
        </p:nvSpPr>
        <p:spPr>
          <a:xfrm>
            <a:off x="5127187" y="1485900"/>
            <a:ext cx="35370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plazo, con su aviso</a:t>
            </a:r>
            <a:endParaRPr lang="en-US" sz="1200" dirty="0"/>
          </a:p>
        </p:txBody>
      </p:sp>
      <p:sp>
        <p:nvSpPr>
          <p:cNvPr id="44" name="Text 30"/>
          <p:cNvSpPr/>
          <p:nvPr/>
        </p:nvSpPr>
        <p:spPr>
          <a:xfrm>
            <a:off x="5127187" y="1727200"/>
            <a:ext cx="3537078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técnico recibe un aviso antes de que venza cada revisión, por edificio, instalación y vehículo.</a:t>
            </a:r>
            <a:endParaRPr lang="en-US" sz="1000" dirty="0"/>
          </a:p>
        </p:txBody>
      </p:sp>
      <p:sp>
        <p:nvSpPr>
          <p:cNvPr id="45" name="Shape 31"/>
          <p:cNvSpPr/>
          <p:nvPr/>
        </p:nvSpPr>
        <p:spPr>
          <a:xfrm>
            <a:off x="4661546" y="2222500"/>
            <a:ext cx="4119129" cy="71120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6" name="Shape 32"/>
          <p:cNvSpPr/>
          <p:nvPr/>
        </p:nvSpPr>
        <p:spPr>
          <a:xfrm>
            <a:off x="4661546" y="2222500"/>
            <a:ext cx="53728" cy="71120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47" name="Image 1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824" y="2425700"/>
            <a:ext cx="286548" cy="292608"/>
          </a:xfrm>
          <a:prstGeom prst="rect">
            <a:avLst/>
          </a:prstGeom>
        </p:spPr>
      </p:pic>
      <p:sp>
        <p:nvSpPr>
          <p:cNvPr id="48" name="Text 33"/>
          <p:cNvSpPr/>
          <p:nvPr/>
        </p:nvSpPr>
        <p:spPr>
          <a:xfrm>
            <a:off x="5127187" y="2247900"/>
            <a:ext cx="35370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Custodia de toda la documentación</a:t>
            </a:r>
            <a:endParaRPr lang="en-US" sz="1200" dirty="0"/>
          </a:p>
        </p:txBody>
      </p:sp>
      <p:sp>
        <p:nvSpPr>
          <p:cNvPr id="49" name="Text 34"/>
          <p:cNvSpPr/>
          <p:nvPr/>
        </p:nvSpPr>
        <p:spPr>
          <a:xfrm>
            <a:off x="5127187" y="2489200"/>
            <a:ext cx="3537078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Planes de autocontrol, revisiones, analíticas, actuaciones y certificados de cada instalación, guardados con fecha y responsable.</a:t>
            </a:r>
            <a:endParaRPr lang="en-US" sz="1000" dirty="0"/>
          </a:p>
        </p:txBody>
      </p:sp>
      <p:sp>
        <p:nvSpPr>
          <p:cNvPr id="50" name="Shape 35"/>
          <p:cNvSpPr/>
          <p:nvPr/>
        </p:nvSpPr>
        <p:spPr>
          <a:xfrm>
            <a:off x="4661546" y="2984500"/>
            <a:ext cx="4119129" cy="711200"/>
          </a:xfrm>
          <a:prstGeom prst="rect">
            <a:avLst/>
          </a:prstGeom>
          <a:solidFill>
            <a:srgbClr val="111D45"/>
          </a:solidFill>
          <a:ln w="6350">
            <a:solidFill>
              <a:srgbClr val="00E5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1" name="Shape 36"/>
          <p:cNvSpPr/>
          <p:nvPr/>
        </p:nvSpPr>
        <p:spPr>
          <a:xfrm>
            <a:off x="4661546" y="2984500"/>
            <a:ext cx="53728" cy="711200"/>
          </a:xfrm>
          <a:prstGeom prst="rect">
            <a:avLst/>
          </a:prstGeom>
          <a:solidFill>
            <a:srgbClr val="00E5A0"/>
          </a:solidFill>
          <a:ln w="12700">
            <a:solidFill>
              <a:srgbClr val="00E5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52" name="Image 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24" y="3187700"/>
            <a:ext cx="286548" cy="292608"/>
          </a:xfrm>
          <a:prstGeom prst="rect">
            <a:avLst/>
          </a:prstGeom>
        </p:spPr>
      </p:pic>
      <p:sp>
        <p:nvSpPr>
          <p:cNvPr id="53" name="Text 37"/>
          <p:cNvSpPr/>
          <p:nvPr/>
        </p:nvSpPr>
        <p:spPr>
          <a:xfrm>
            <a:off x="5127187" y="3009900"/>
            <a:ext cx="35370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Trazabilidad de cada intervención</a:t>
            </a:r>
            <a:endParaRPr lang="en-US" sz="1200" dirty="0"/>
          </a:p>
        </p:txBody>
      </p:sp>
      <p:sp>
        <p:nvSpPr>
          <p:cNvPr id="54" name="Text 38"/>
          <p:cNvSpPr/>
          <p:nvPr/>
        </p:nvSpPr>
        <p:spPr>
          <a:xfrm>
            <a:off x="5127187" y="3251200"/>
            <a:ext cx="3537078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 revisó, cuándo, qué encontró y qué se corrigió. Cada parte del mantenedor queda ligado a su instalación.</a:t>
            </a:r>
            <a:endParaRPr lang="en-US" sz="1000" dirty="0"/>
          </a:p>
        </p:txBody>
      </p:sp>
      <p:sp>
        <p:nvSpPr>
          <p:cNvPr id="55" name="Shape 39"/>
          <p:cNvSpPr/>
          <p:nvPr/>
        </p:nvSpPr>
        <p:spPr>
          <a:xfrm>
            <a:off x="4661546" y="3746500"/>
            <a:ext cx="4119129" cy="711200"/>
          </a:xfrm>
          <a:prstGeom prst="rect">
            <a:avLst/>
          </a:prstGeom>
          <a:solidFill>
            <a:srgbClr val="111D45"/>
          </a:solidFill>
          <a:ln w="6350">
            <a:solidFill>
              <a:srgbClr val="FF8C42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6" name="Shape 40"/>
          <p:cNvSpPr/>
          <p:nvPr/>
        </p:nvSpPr>
        <p:spPr>
          <a:xfrm>
            <a:off x="4661546" y="3746500"/>
            <a:ext cx="53728" cy="711200"/>
          </a:xfrm>
          <a:prstGeom prst="rect">
            <a:avLst/>
          </a:prstGeom>
          <a:solidFill>
            <a:srgbClr val="FF8C42"/>
          </a:solidFill>
          <a:ln w="12700">
            <a:solidFill>
              <a:srgbClr val="FF8C4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8" name="Text 41"/>
          <p:cNvSpPr/>
          <p:nvPr/>
        </p:nvSpPr>
        <p:spPr>
          <a:xfrm>
            <a:off x="5127187" y="3771900"/>
            <a:ext cx="35370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 inmediata ante una inspección</a:t>
            </a:r>
            <a:endParaRPr lang="en-US" sz="1200" dirty="0"/>
          </a:p>
        </p:txBody>
      </p:sp>
      <p:sp>
        <p:nvSpPr>
          <p:cNvPr id="59" name="Text 42"/>
          <p:cNvSpPr/>
          <p:nvPr/>
        </p:nvSpPr>
        <p:spPr>
          <a:xfrm>
            <a:off x="5127187" y="4013200"/>
            <a:ext cx="3537078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llega una inspección o un incidente, el técnico demuestra en minutos que cada revisión se hizo a tiempo.</a:t>
            </a:r>
            <a:endParaRPr lang="en-US" sz="1000" dirty="0"/>
          </a:p>
        </p:txBody>
      </p:sp>
      <p:sp>
        <p:nvSpPr>
          <p:cNvPr id="60" name="Shape 43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1" name="Text 44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Ningún plazo vencido · Cada certificado localizado · Tranquilidad ante una inspección</a:t>
            </a:r>
            <a:endParaRPr lang="en-US" sz="1100" dirty="0"/>
          </a:p>
        </p:txBody>
      </p:sp>
      <p:sp>
        <p:nvSpPr>
          <p:cNvPr id="9001" name="Shape 9001"/>
          <p:cNvSpPr/>
          <p:nvPr/>
        </p:nvSpPr>
        <p:spPr>
          <a:xfrm>
            <a:off x="368826" y="3886200"/>
            <a:ext cx="1970018" cy="411480"/>
          </a:xfrm>
          <a:prstGeom prst="rect">
            <a:avLst/>
          </a:prstGeom>
          <a:solidFill>
            <a:srgbClr val="111D45"/>
          </a:solidFill>
          <a:ln w="6350">
            <a:solidFill>
              <a:srgbClr val="6FCF97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002" name="Text 9002"/>
          <p:cNvSpPr/>
          <p:nvPr/>
        </p:nvSpPr>
        <p:spPr>
          <a:xfrm>
            <a:off x="766809" y="3886200"/>
            <a:ext cx="1517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Instalaciones de gas</a:t>
            </a:r>
            <a:endParaRPr lang="en-US" sz="1050" dirty="0"/>
          </a:p>
        </p:txBody>
      </p:sp>
      <p:pic>
        <p:nvPicPr>
          <p:cNvPr id="9005" name="Graphic 9005" descr="Control de Legionela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3498" y="2501900"/>
            <a:ext cx="274320" cy="274320"/>
          </a:xfrm>
          <a:prstGeom prst="rect">
            <a:avLst/>
          </a:prstGeom>
        </p:spPr>
      </p:pic>
      <p:pic>
        <p:nvPicPr>
          <p:cNvPr id="9006" name="Graphic 9006" descr="Aguas potables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3498" y="2011680"/>
            <a:ext cx="274320" cy="274320"/>
          </a:xfrm>
          <a:prstGeom prst="rect">
            <a:avLst/>
          </a:prstGeom>
        </p:spPr>
      </p:pic>
      <p:pic>
        <p:nvPicPr>
          <p:cNvPr id="9007" name="Graphic 9007" descr="Piscinas municipales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537836" y="2984500"/>
            <a:ext cx="274320" cy="274320"/>
          </a:xfrm>
          <a:prstGeom prst="rect">
            <a:avLst/>
          </a:prstGeom>
        </p:spPr>
      </p:pic>
      <p:pic>
        <p:nvPicPr>
          <p:cNvPr id="9009" name="Graphic 9009" descr="Ascensores y extintores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3498" y="2984500"/>
            <a:ext cx="274320" cy="274320"/>
          </a:xfrm>
          <a:prstGeom prst="rect">
            <a:avLst/>
          </a:prstGeom>
        </p:spPr>
      </p:pic>
      <p:pic>
        <p:nvPicPr>
          <p:cNvPr id="9010" name="Graphic 9010" descr="Suministro eléctrico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37836" y="2501900"/>
            <a:ext cx="274320" cy="274320"/>
          </a:xfrm>
          <a:prstGeom prst="rect">
            <a:avLst/>
          </a:prstGeom>
        </p:spPr>
      </p:pic>
      <p:sp>
        <p:nvSpPr>
          <p:cNvPr id="950" name="Para saber mas"/>
          <p:cNvSpPr txBox="1"/>
          <p:nvPr/>
        </p:nvSpPr>
        <p:spPr>
          <a:xfrm>
            <a:off x="368300" y="451485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«Ascensores, extintores, legionela, piscinas: quién controla de verdad los mantenimientos»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9011" name="Graphic 9011" descr="Instalaciones de gas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3070" y="3949700"/>
            <a:ext cx="274320" cy="274320"/>
          </a:xfrm>
          <a:prstGeom prst="rect">
            <a:avLst/>
          </a:prstGeom>
        </p:spPr>
      </p:pic>
      <p:pic>
        <p:nvPicPr>
          <p:cNvPr id="9012" name="Graphic 9012" descr="Desfibriladores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537460" y="3465830"/>
            <a:ext cx="274320" cy="274320"/>
          </a:xfrm>
          <a:prstGeom prst="rect">
            <a:avLst/>
          </a:prstGeom>
        </p:spPr>
      </p:pic>
      <p:pic>
        <p:nvPicPr>
          <p:cNvPr id="9013" name="Graphic 9013" descr="Cargadores eléctricos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532380" y="3949700"/>
            <a:ext cx="274320" cy="274320"/>
          </a:xfrm>
          <a:prstGeom prst="rect">
            <a:avLst/>
          </a:prstGeom>
        </p:spPr>
      </p:pic>
      <p:pic>
        <p:nvPicPr>
          <p:cNvPr id="9014" name="Graphic 9014" descr="Respuesta inmediata ante una inspección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775200" y="3949700"/>
            <a:ext cx="292100" cy="292100"/>
          </a:xfrm>
          <a:prstGeom prst="rect">
            <a:avLst/>
          </a:prstGeom>
        </p:spPr>
      </p:pic>
      <p:pic>
        <p:nvPicPr>
          <p:cNvPr id="9015" name="Graphic 9015" descr="Vehículos municipales (ITV)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33070" y="3467100"/>
            <a:ext cx="274320" cy="274320"/>
          </a:xfrm>
          <a:prstGeom prst="rect">
            <a:avLst/>
          </a:prstGeom>
        </p:spPr>
      </p:pic>
      <p:pic>
        <p:nvPicPr>
          <p:cNvPr id="9016" name="Graphic 9016" descr="Parques infantiles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2537460" y="2011680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06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1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1" name="Shape 302"/>
          <p:cNvSpPr/>
          <p:nvPr/>
        </p:nvSpPr>
        <p:spPr>
          <a:xfrm>
            <a:off x="0" y="0"/>
            <a:ext cx="9144000" cy="508000"/>
          </a:xfrm>
          <a:prstGeom prst="rect">
            <a:avLst/>
          </a:prstGeom>
          <a:solidFill>
            <a:srgbClr val="0D1B3E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2" name="Text 303"/>
          <p:cNvSpPr txBox="1"/>
          <p:nvPr/>
        </p:nvSpPr>
        <p:spPr>
          <a:xfrm>
            <a:off x="368300" y="88900"/>
            <a:ext cx="82296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000" b="1" spc="300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PROBLEMA 6 DE 8 · SUMINISTROS SIN CONTROL</a:t>
            </a:r>
          </a:p>
        </p:txBody>
      </p:sp>
      <p:sp>
        <p:nvSpPr>
          <p:cNvPr id="303" name="Text 304"/>
          <p:cNvSpPr txBox="1"/>
          <p:nvPr/>
        </p:nvSpPr>
        <p:spPr>
          <a:xfrm>
            <a:off x="368300" y="635000"/>
            <a:ext cx="8407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Los suministros gastan más de lo previsto y nadie se da cuenta</a:t>
            </a:r>
          </a:p>
        </p:txBody>
      </p:sp>
      <p:sp>
        <p:nvSpPr>
          <p:cNvPr id="304" name="Text 305"/>
          <p:cNvSpPr txBox="1"/>
          <p:nvPr/>
        </p:nvSpPr>
        <p:spPr>
          <a:xfrm>
            <a:off x="368300" y="1079500"/>
            <a:ext cx="8407400" cy="406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Fijamos el gasto previsto de cada suministro y avisamos cuando se dispara</a:t>
            </a:r>
          </a:p>
        </p:txBody>
      </p:sp>
      <p:sp>
        <p:nvSpPr>
          <p:cNvPr id="305" name="Shape 306"/>
          <p:cNvSpPr/>
          <p:nvPr/>
        </p:nvSpPr>
        <p:spPr>
          <a:xfrm>
            <a:off x="368300" y="1651000"/>
            <a:ext cx="4104204" cy="2616200"/>
          </a:xfrm>
          <a:prstGeom prst="rect">
            <a:avLst/>
          </a:prstGeom>
          <a:solidFill>
            <a:srgbClr val="0D1B3E"/>
          </a:solidFill>
          <a:ln w="12700">
            <a:solidFill>
              <a:srgbClr val="FFC233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06" name="Shape 307"/>
          <p:cNvSpPr/>
          <p:nvPr/>
        </p:nvSpPr>
        <p:spPr>
          <a:xfrm>
            <a:off x="368300" y="1651000"/>
            <a:ext cx="4104204" cy="368300"/>
          </a:xfrm>
          <a:prstGeom prst="rect">
            <a:avLst/>
          </a:prstGeom>
          <a:solidFill>
            <a:srgbClr val="FFC233">
              <a:alpha val="35000"/>
            </a:srgbClr>
          </a:solidFill>
          <a:ln w="12700">
            <a:solidFill>
              <a:srgbClr val="FFC233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07" name="Text 308"/>
          <p:cNvSpPr txBox="1"/>
          <p:nvPr/>
        </p:nvSpPr>
        <p:spPr>
          <a:xfrm>
            <a:off x="368300" y="1651000"/>
            <a:ext cx="4104204" cy="3683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HOY · GASTO QUE SE DESVÍA SIN AVISO</a:t>
            </a:r>
          </a:p>
        </p:txBody>
      </p:sp>
      <p:sp>
        <p:nvSpPr>
          <p:cNvPr id="308" name="Text 309"/>
          <p:cNvSpPr txBox="1"/>
          <p:nvPr/>
        </p:nvSpPr>
        <p:spPr>
          <a:xfrm>
            <a:off x="567292" y="2184400"/>
            <a:ext cx="248740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4444"/>
                </a:solidFill>
                <a:latin typeface="Calibri"/>
                <a:ea typeface="Calibri"/>
                <a:cs typeface="Calibri"/>
              </a:rPr>
              <a:t>✗</a:t>
            </a:r>
          </a:p>
        </p:txBody>
      </p:sp>
      <p:sp>
        <p:nvSpPr>
          <p:cNvPr id="309" name="Text 310"/>
          <p:cNvSpPr txBox="1"/>
          <p:nvPr/>
        </p:nvSpPr>
        <p:spPr>
          <a:xfrm>
            <a:off x="840905" y="2184400"/>
            <a:ext cx="3432607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Nadie fija cuánto debería gastar cada edificio en luz, agua, gas o combustible</a:t>
            </a:r>
          </a:p>
        </p:txBody>
      </p:sp>
      <p:sp>
        <p:nvSpPr>
          <p:cNvPr id="310" name="Text 311"/>
          <p:cNvSpPr txBox="1"/>
          <p:nvPr/>
        </p:nvSpPr>
        <p:spPr>
          <a:xfrm>
            <a:off x="567292" y="2641600"/>
            <a:ext cx="248740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4444"/>
                </a:solidFill>
                <a:latin typeface="Calibri"/>
                <a:ea typeface="Calibri"/>
                <a:cs typeface="Calibri"/>
              </a:rPr>
              <a:t>✗</a:t>
            </a:r>
          </a:p>
        </p:txBody>
      </p:sp>
      <p:sp>
        <p:nvSpPr>
          <p:cNvPr id="311" name="Text 312"/>
          <p:cNvSpPr txBox="1"/>
          <p:nvPr/>
        </p:nvSpPr>
        <p:spPr>
          <a:xfrm>
            <a:off x="840905" y="2641600"/>
            <a:ext cx="3432607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Potencias, tarifas y consumos de más se pagan cada mes sin que se noten</a:t>
            </a:r>
          </a:p>
        </p:txBody>
      </p:sp>
      <p:sp>
        <p:nvSpPr>
          <p:cNvPr id="312" name="Text 313"/>
          <p:cNvSpPr txBox="1"/>
          <p:nvPr/>
        </p:nvSpPr>
        <p:spPr>
          <a:xfrm>
            <a:off x="567292" y="3098800"/>
            <a:ext cx="248740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4444"/>
                </a:solidFill>
                <a:latin typeface="Calibri"/>
                <a:ea typeface="Calibri"/>
                <a:cs typeface="Calibri"/>
              </a:rPr>
              <a:t>✗</a:t>
            </a:r>
          </a:p>
        </p:txBody>
      </p:sp>
      <p:sp>
        <p:nvSpPr>
          <p:cNvPr id="313" name="Text 314"/>
          <p:cNvSpPr txBox="1"/>
          <p:nvPr/>
        </p:nvSpPr>
        <p:spPr>
          <a:xfrm>
            <a:off x="840905" y="3098800"/>
            <a:ext cx="3432607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Fugas, equipos encendidos y averías se descubren cuando llega la factura</a:t>
            </a:r>
          </a:p>
        </p:txBody>
      </p:sp>
      <p:sp>
        <p:nvSpPr>
          <p:cNvPr id="314" name="Shape 315"/>
          <p:cNvSpPr/>
          <p:nvPr/>
        </p:nvSpPr>
        <p:spPr>
          <a:xfrm>
            <a:off x="567292" y="3606800"/>
            <a:ext cx="3706221" cy="12700"/>
          </a:xfrm>
          <a:prstGeom prst="rect">
            <a:avLst/>
          </a:prstGeom>
          <a:solidFill>
            <a:srgbClr val="8FA3BF">
              <a:alpha val="40000"/>
            </a:srgbClr>
          </a:solidFill>
          <a:ln w="12700">
            <a:solidFill>
              <a:srgbClr val="8FA3BF">
                <a:alpha val="4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15" name="Text 316"/>
          <p:cNvSpPr txBox="1"/>
          <p:nvPr/>
        </p:nvSpPr>
        <p:spPr>
          <a:xfrm>
            <a:off x="567292" y="3708400"/>
            <a:ext cx="3706221" cy="508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7A7A"/>
                </a:solidFill>
                <a:latin typeface="Calibri"/>
                <a:ea typeface="Calibri"/>
                <a:cs typeface="Calibri"/>
              </a:rPr>
              <a:t>Resultado: se gasta y se desperdicia más de lo previsto, y se sabe tarde</a:t>
            </a:r>
          </a:p>
        </p:txBody>
      </p:sp>
      <p:sp>
        <p:nvSpPr>
          <p:cNvPr id="316" name="Shape 317"/>
          <p:cNvSpPr/>
          <p:nvPr/>
        </p:nvSpPr>
        <p:spPr>
          <a:xfrm>
            <a:off x="4671496" y="1651000"/>
            <a:ext cx="4104204" cy="26162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17" name="Shape 318"/>
          <p:cNvSpPr/>
          <p:nvPr/>
        </p:nvSpPr>
        <p:spPr>
          <a:xfrm>
            <a:off x="4671496" y="1651000"/>
            <a:ext cx="4104204" cy="368300"/>
          </a:xfrm>
          <a:prstGeom prst="rect">
            <a:avLst/>
          </a:prstGeom>
          <a:solidFill>
            <a:srgbClr val="00D4FF">
              <a:alpha val="35000"/>
            </a:srgbClr>
          </a:solidFill>
          <a:ln w="12700">
            <a:solidFill>
              <a:srgbClr val="00D4FF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18" name="Text 319"/>
          <p:cNvSpPr txBox="1"/>
          <p:nvPr/>
        </p:nvSpPr>
        <p:spPr>
          <a:xfrm>
            <a:off x="4671496" y="1651000"/>
            <a:ext cx="4104204" cy="3683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 XP DIGITAL · GASTO PREVISTO Y CONTROLADO</a:t>
            </a:r>
          </a:p>
        </p:txBody>
      </p:sp>
      <p:sp>
        <p:nvSpPr>
          <p:cNvPr id="319" name="Text 320"/>
          <p:cNvSpPr txBox="1"/>
          <p:nvPr/>
        </p:nvSpPr>
        <p:spPr>
          <a:xfrm>
            <a:off x="4870488" y="2184400"/>
            <a:ext cx="248740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00E5A0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320" name="Text 321"/>
          <p:cNvSpPr txBox="1"/>
          <p:nvPr/>
        </p:nvSpPr>
        <p:spPr>
          <a:xfrm>
            <a:off x="5144101" y="2184400"/>
            <a:ext cx="3432607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Gasto previsto por edificio y suministro, flota incluida</a:t>
            </a:r>
          </a:p>
        </p:txBody>
      </p:sp>
      <p:sp>
        <p:nvSpPr>
          <p:cNvPr id="321" name="Text 322"/>
          <p:cNvSpPr txBox="1"/>
          <p:nvPr/>
        </p:nvSpPr>
        <p:spPr>
          <a:xfrm>
            <a:off x="4870488" y="2641600"/>
            <a:ext cx="248740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00E5A0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322" name="Text 323"/>
          <p:cNvSpPr txBox="1"/>
          <p:nvPr/>
        </p:nvSpPr>
        <p:spPr>
          <a:xfrm>
            <a:off x="5144101" y="2641600"/>
            <a:ext cx="3432607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Aviso en cuanto un consumo se desvía de lo previsto</a:t>
            </a:r>
          </a:p>
        </p:txBody>
      </p:sp>
      <p:sp>
        <p:nvSpPr>
          <p:cNvPr id="323" name="Text 324"/>
          <p:cNvSpPr txBox="1"/>
          <p:nvPr/>
        </p:nvSpPr>
        <p:spPr>
          <a:xfrm>
            <a:off x="4870488" y="3098800"/>
            <a:ext cx="248740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00E5A0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324" name="Text 325"/>
          <p:cNvSpPr txBox="1"/>
          <p:nvPr/>
        </p:nvSpPr>
        <p:spPr>
          <a:xfrm>
            <a:off x="5144101" y="3098800"/>
            <a:ext cx="3432607" cy="355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Recomienda qué ajustar: potencia, tarifa, horarios y uso de las placas solares</a:t>
            </a:r>
          </a:p>
        </p:txBody>
      </p:sp>
      <p:sp>
        <p:nvSpPr>
          <p:cNvPr id="325" name="Shape 326"/>
          <p:cNvSpPr/>
          <p:nvPr/>
        </p:nvSpPr>
        <p:spPr>
          <a:xfrm>
            <a:off x="4870488" y="3606800"/>
            <a:ext cx="3706221" cy="12700"/>
          </a:xfrm>
          <a:prstGeom prst="rect">
            <a:avLst/>
          </a:prstGeom>
          <a:solidFill>
            <a:srgbClr val="8FA3BF">
              <a:alpha val="40000"/>
            </a:srgbClr>
          </a:solidFill>
          <a:ln w="12700">
            <a:solidFill>
              <a:srgbClr val="8FA3BF">
                <a:alpha val="4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26" name="Text 327"/>
          <p:cNvSpPr txBox="1"/>
          <p:nvPr/>
        </p:nvSpPr>
        <p:spPr>
          <a:xfrm>
            <a:off x="4870488" y="3708400"/>
            <a:ext cx="3706221" cy="508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00E5A0"/>
                </a:solidFill>
                <a:latin typeface="Calibri"/>
                <a:ea typeface="Calibri"/>
                <a:cs typeface="Calibri"/>
              </a:rPr>
              <a:t>✓ Con las facturas y contadores que ya tienes, sin esperar a ninguna licitación</a:t>
            </a:r>
          </a:p>
        </p:txBody>
      </p:sp>
      <p:sp>
        <p:nvSpPr>
          <p:cNvPr id="327" name="Text 328"/>
          <p:cNvSpPr txBox="1"/>
          <p:nvPr/>
        </p:nvSpPr>
        <p:spPr>
          <a:xfrm>
            <a:off x="368300" y="44196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«¿La factura de la luz de tu municipio no cuadra con lo que deberías consumir?»</a:t>
            </a:r>
            <a:endParaRPr lang="es-ES" sz="1100" b="1" dirty="0">
              <a:solidFill>
                <a:srgbClr val="8FA3B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8" name="Shape 329"/>
          <p:cNvSpPr/>
          <p:nvPr/>
        </p:nvSpPr>
        <p:spPr>
          <a:xfrm>
            <a:off x="0" y="4749800"/>
            <a:ext cx="9144000" cy="3937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29" name="Text 330"/>
          <p:cNvSpPr txBox="1"/>
          <p:nvPr/>
        </p:nvSpPr>
        <p:spPr>
          <a:xfrm>
            <a:off x="279400" y="4775200"/>
            <a:ext cx="85979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Cada kWh, m³ y litro que no se desperdicia es dinero que el ayuntamiento no paga de más</a:t>
            </a:r>
          </a:p>
        </p:txBody>
      </p:sp>
    </p:spTree>
    <p:extLst>
      <p:ext uri="{BB962C8B-B14F-4D97-AF65-F5344CB8AC3E}">
        <p14:creationId xmlns:p14="http://schemas.microsoft.com/office/powerpoint/2010/main" val="2557421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7 DE 8  ·  LA IMPORTANCIA DEL DATO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63500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datos son del proveedor y los contratos se firman a ciegas</a:t>
            </a:r>
            <a:endParaRPr lang="en-US" sz="2000" dirty="0"/>
          </a:p>
        </p:txBody>
      </p:sp>
      <p:sp>
        <p:nvSpPr>
          <p:cNvPr id="23" name="Shape 16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17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datos que genera un servicio público son del ayuntamiento, y el contrato lo exige</a:t>
            </a:r>
            <a:endParaRPr lang="en-US" sz="1100" dirty="0"/>
          </a:p>
        </p:txBody>
      </p:sp>
      <p:sp>
        <p:nvSpPr>
          <p:cNvPr id="100" name="Texto"/>
          <p:cNvSpPr txBox="1"/>
          <p:nvPr/>
        </p:nvSpPr>
        <p:spPr>
          <a:xfrm>
            <a:off x="368300" y="1079500"/>
            <a:ext cx="8407400" cy="406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dato debe ser del ayuntamiento, y el contrato lo tiene que exigir</a:t>
            </a:r>
          </a:p>
        </p:txBody>
      </p:sp>
      <p:sp>
        <p:nvSpPr>
          <p:cNvPr id="101" name="Card"/>
          <p:cNvSpPr/>
          <p:nvPr/>
        </p:nvSpPr>
        <p:spPr>
          <a:xfrm>
            <a:off x="368300" y="1574800"/>
            <a:ext cx="2650067" cy="2692400"/>
          </a:xfrm>
          <a:prstGeom prst="rect">
            <a:avLst/>
          </a:prstGeom>
          <a:solidFill>
            <a:srgbClr val="111D45"/>
          </a:solidFill>
          <a:ln w="9525">
            <a:solidFill>
              <a:srgbClr val="00D4FF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102" name="Card"/>
          <p:cNvSpPr/>
          <p:nvPr/>
        </p:nvSpPr>
        <p:spPr>
          <a:xfrm>
            <a:off x="368300" y="1574800"/>
            <a:ext cx="2650067" cy="508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6" name="Card"/>
          <p:cNvSpPr/>
          <p:nvPr/>
        </p:nvSpPr>
        <p:spPr>
          <a:xfrm>
            <a:off x="546100" y="3581400"/>
            <a:ext cx="2294467" cy="9525"/>
          </a:xfrm>
          <a:prstGeom prst="rect">
            <a:avLst/>
          </a:prstGeom>
          <a:solidFill>
            <a:srgbClr val="FF7A7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8" name="Card"/>
          <p:cNvSpPr/>
          <p:nvPr/>
        </p:nvSpPr>
        <p:spPr>
          <a:xfrm>
            <a:off x="3246967" y="1574800"/>
            <a:ext cx="2650067" cy="2692400"/>
          </a:xfrm>
          <a:prstGeom prst="rect">
            <a:avLst/>
          </a:prstGeom>
          <a:solidFill>
            <a:srgbClr val="111D45"/>
          </a:solidFill>
          <a:ln w="9525">
            <a:solidFill>
              <a:srgbClr val="00B4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109" name="Card"/>
          <p:cNvSpPr/>
          <p:nvPr/>
        </p:nvSpPr>
        <p:spPr>
          <a:xfrm>
            <a:off x="3246967" y="1574800"/>
            <a:ext cx="2650067" cy="50800"/>
          </a:xfrm>
          <a:prstGeom prst="rect">
            <a:avLst/>
          </a:prstGeom>
          <a:solidFill>
            <a:srgbClr val="00B4A0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3" name="Card"/>
          <p:cNvSpPr/>
          <p:nvPr/>
        </p:nvSpPr>
        <p:spPr>
          <a:xfrm>
            <a:off x="3424767" y="3581400"/>
            <a:ext cx="2294467" cy="9525"/>
          </a:xfrm>
          <a:prstGeom prst="rect">
            <a:avLst/>
          </a:prstGeom>
          <a:solidFill>
            <a:srgbClr val="FF7A7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5" name="Card"/>
          <p:cNvSpPr/>
          <p:nvPr/>
        </p:nvSpPr>
        <p:spPr>
          <a:xfrm>
            <a:off x="6125633" y="1574800"/>
            <a:ext cx="2650067" cy="2692400"/>
          </a:xfrm>
          <a:prstGeom prst="rect">
            <a:avLst/>
          </a:prstGeom>
          <a:solidFill>
            <a:srgbClr val="111D45"/>
          </a:solidFill>
          <a:ln w="9525">
            <a:solidFill>
              <a:srgbClr val="00E5A0">
                <a:alpha val="6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116" name="Card"/>
          <p:cNvSpPr/>
          <p:nvPr/>
        </p:nvSpPr>
        <p:spPr>
          <a:xfrm>
            <a:off x="6125633" y="1574800"/>
            <a:ext cx="2650067" cy="50800"/>
          </a:xfrm>
          <a:prstGeom prst="rect">
            <a:avLst/>
          </a:prstGeom>
          <a:solidFill>
            <a:srgbClr val="00E5A0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20" name="Card"/>
          <p:cNvSpPr/>
          <p:nvPr/>
        </p:nvSpPr>
        <p:spPr>
          <a:xfrm>
            <a:off x="6303433" y="3581400"/>
            <a:ext cx="2294467" cy="9525"/>
          </a:xfrm>
          <a:prstGeom prst="rect">
            <a:avLst/>
          </a:prstGeom>
          <a:solidFill>
            <a:srgbClr val="FF7A7A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" y="1803400"/>
            <a:ext cx="447731" cy="45720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767" y="1803400"/>
            <a:ext cx="447731" cy="457200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433" y="1803400"/>
            <a:ext cx="447731" cy="457200"/>
          </a:xfrm>
          <a:prstGeom prst="rect">
            <a:avLst/>
          </a:prstGeom>
        </p:spPr>
      </p:pic>
      <p:sp>
        <p:nvSpPr>
          <p:cNvPr id="103" name="Texto"/>
          <p:cNvSpPr txBox="1"/>
          <p:nvPr/>
        </p:nvSpPr>
        <p:spPr>
          <a:xfrm>
            <a:off x="1104900" y="1778000"/>
            <a:ext cx="1761067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del dato</a:t>
            </a:r>
          </a:p>
        </p:txBody>
      </p:sp>
      <p:sp>
        <p:nvSpPr>
          <p:cNvPr id="104" name="Texto"/>
          <p:cNvSpPr txBox="1"/>
          <p:nvPr/>
        </p:nvSpPr>
        <p:spPr>
          <a:xfrm>
            <a:off x="546100" y="2413000"/>
            <a:ext cx="2294467" cy="203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spc="15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 DECIDE</a:t>
            </a:r>
          </a:p>
        </p:txBody>
      </p:sp>
      <p:sp>
        <p:nvSpPr>
          <p:cNvPr id="105" name="Texto"/>
          <p:cNvSpPr txBox="1"/>
          <p:nvPr/>
        </p:nvSpPr>
        <p:spPr>
          <a:xfrm>
            <a:off x="546100" y="2667000"/>
            <a:ext cx="2294467" cy="838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ayuntamiento decide qué datos se recogen, en qué formato y quién accede a ellos.</a:t>
            </a:r>
          </a:p>
        </p:txBody>
      </p:sp>
      <p:sp>
        <p:nvSpPr>
          <p:cNvPr id="107" name="Texto"/>
          <p:cNvSpPr txBox="1"/>
          <p:nvPr/>
        </p:nvSpPr>
        <p:spPr>
          <a:xfrm>
            <a:off x="546100" y="3683000"/>
            <a:ext cx="2294467" cy="508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proveedor guarda los suyos y entrega lo que quiere.</a:t>
            </a:r>
          </a:p>
        </p:txBody>
      </p:sp>
      <p:sp>
        <p:nvSpPr>
          <p:cNvPr id="110" name="Texto"/>
          <p:cNvSpPr txBox="1"/>
          <p:nvPr/>
        </p:nvSpPr>
        <p:spPr>
          <a:xfrm>
            <a:off x="3983567" y="1778000"/>
            <a:ext cx="1761067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Propiedad del dato</a:t>
            </a:r>
          </a:p>
        </p:txBody>
      </p:sp>
      <p:sp>
        <p:nvSpPr>
          <p:cNvPr id="111" name="Texto"/>
          <p:cNvSpPr txBox="1"/>
          <p:nvPr/>
        </p:nvSpPr>
        <p:spPr>
          <a:xfrm>
            <a:off x="3424767" y="2413000"/>
            <a:ext cx="2294467" cy="203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spc="150" dirty="0">
                <a:solidFill>
                  <a:srgbClr val="00B4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QUIÉN ES</a:t>
            </a:r>
          </a:p>
        </p:txBody>
      </p:sp>
      <p:sp>
        <p:nvSpPr>
          <p:cNvPr id="112" name="Texto"/>
          <p:cNvSpPr txBox="1"/>
          <p:nvPr/>
        </p:nvSpPr>
        <p:spPr>
          <a:xfrm>
            <a:off x="3424767" y="2667000"/>
            <a:ext cx="2294467" cy="838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datos de cada servicio público son del ayuntamiento, no del proveedor.</a:t>
            </a:r>
          </a:p>
        </p:txBody>
      </p:sp>
      <p:sp>
        <p:nvSpPr>
          <p:cNvPr id="114" name="Texto"/>
          <p:cNvSpPr txBox="1"/>
          <p:nvPr/>
        </p:nvSpPr>
        <p:spPr>
          <a:xfrm>
            <a:off x="3424767" y="3683000"/>
            <a:ext cx="2294467" cy="508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proveedor decide qué hace con los datos que genera el servicio.</a:t>
            </a:r>
          </a:p>
        </p:txBody>
      </p:sp>
      <p:sp>
        <p:nvSpPr>
          <p:cNvPr id="117" name="Texto"/>
          <p:cNvSpPr txBox="1"/>
          <p:nvPr/>
        </p:nvSpPr>
        <p:spPr>
          <a:xfrm>
            <a:off x="6862233" y="1778000"/>
            <a:ext cx="1761067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Cláusulas smart</a:t>
            </a:r>
          </a:p>
        </p:txBody>
      </p:sp>
      <p:sp>
        <p:nvSpPr>
          <p:cNvPr id="118" name="Texto"/>
          <p:cNvSpPr txBox="1"/>
          <p:nvPr/>
        </p:nvSpPr>
        <p:spPr>
          <a:xfrm>
            <a:off x="6303433" y="2413000"/>
            <a:ext cx="2294467" cy="203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spc="15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SE EXIGE</a:t>
            </a:r>
          </a:p>
        </p:txBody>
      </p:sp>
      <p:sp>
        <p:nvSpPr>
          <p:cNvPr id="119" name="Texto"/>
          <p:cNvSpPr txBox="1"/>
          <p:nvPr/>
        </p:nvSpPr>
        <p:spPr>
          <a:xfrm>
            <a:off x="6303433" y="2667000"/>
            <a:ext cx="2294467" cy="838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pliego obliga a cada proveedor a entregar sus datos en formato estándar.</a:t>
            </a:r>
          </a:p>
        </p:txBody>
      </p:sp>
      <p:sp>
        <p:nvSpPr>
          <p:cNvPr id="121" name="Texto"/>
          <p:cNvSpPr txBox="1"/>
          <p:nvPr/>
        </p:nvSpPr>
        <p:spPr>
          <a:xfrm>
            <a:off x="6303433" y="3683000"/>
            <a:ext cx="2294467" cy="508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pliego no exige entregarlos: el proveedor se los lleva.</a:t>
            </a:r>
          </a:p>
        </p:txBody>
      </p:sp>
      <p:sp>
        <p:nvSpPr>
          <p:cNvPr id="950" name="Para saber mas"/>
          <p:cNvSpPr txBox="1"/>
          <p:nvPr/>
        </p:nvSpPr>
        <p:spPr>
          <a:xfrm>
            <a:off x="368300" y="44450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«Cláusulas smart: cómo obligar a las concesionarias a compartir sus datos»</a:t>
            </a:r>
            <a:r>
              <a:rPr lang="es-ES" sz="1100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 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6605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1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1" name="Shape 302"/>
          <p:cNvSpPr/>
          <p:nvPr/>
        </p:nvSpPr>
        <p:spPr>
          <a:xfrm>
            <a:off x="0" y="0"/>
            <a:ext cx="9144000" cy="508000"/>
          </a:xfrm>
          <a:prstGeom prst="rect">
            <a:avLst/>
          </a:prstGeom>
          <a:solidFill>
            <a:srgbClr val="0D1B3E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2" name="Text 303"/>
          <p:cNvSpPr txBox="1"/>
          <p:nvPr/>
        </p:nvSpPr>
        <p:spPr>
          <a:xfrm>
            <a:off x="368300" y="88900"/>
            <a:ext cx="82296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000" b="1" spc="300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PROBLEMA 8 DE 8  ·  AYUDAS QUE SE ESCAPAN</a:t>
            </a:r>
          </a:p>
        </p:txBody>
      </p:sp>
      <p:sp>
        <p:nvSpPr>
          <p:cNvPr id="303" name="Text 304"/>
          <p:cNvSpPr txBox="1"/>
          <p:nvPr/>
        </p:nvSpPr>
        <p:spPr>
          <a:xfrm>
            <a:off x="368300" y="635000"/>
            <a:ext cx="8407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Las convocatorias se escapan por no tener proyectos preparados</a:t>
            </a:r>
          </a:p>
        </p:txBody>
      </p:sp>
      <p:sp>
        <p:nvSpPr>
          <p:cNvPr id="304" name="Text 305"/>
          <p:cNvSpPr txBox="1"/>
          <p:nvPr/>
        </p:nvSpPr>
        <p:spPr>
          <a:xfrm>
            <a:off x="368300" y="1079500"/>
            <a:ext cx="8407400" cy="406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8C42"/>
                </a:solidFill>
                <a:latin typeface="Calibri"/>
                <a:ea typeface="Calibri"/>
                <a:cs typeface="Calibri"/>
              </a:rPr>
              <a:t>Somos tu socio tecnológico: vigilamos ayudas, normativa y novedades</a:t>
            </a:r>
          </a:p>
        </p:txBody>
      </p:sp>
      <p:sp>
        <p:nvSpPr>
          <p:cNvPr id="500" name="Card"/>
          <p:cNvSpPr/>
          <p:nvPr/>
        </p:nvSpPr>
        <p:spPr>
          <a:xfrm>
            <a:off x="368300" y="1549400"/>
            <a:ext cx="2650067" cy="2717800"/>
          </a:xfrm>
          <a:prstGeom prst="rect">
            <a:avLst/>
          </a:prstGeom>
          <a:solidFill>
            <a:srgbClr val="111D45"/>
          </a:solidFill>
          <a:ln w="9525">
            <a:solidFill>
              <a:srgbClr val="FF8C42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501" name="Card"/>
          <p:cNvSpPr/>
          <p:nvPr/>
        </p:nvSpPr>
        <p:spPr>
          <a:xfrm>
            <a:off x="368300" y="1549400"/>
            <a:ext cx="2650067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02" name="Texto"/>
          <p:cNvSpPr txBox="1"/>
          <p:nvPr/>
        </p:nvSpPr>
        <p:spPr>
          <a:xfrm>
            <a:off x="1104900" y="1727200"/>
            <a:ext cx="1761067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urbana</a:t>
            </a:r>
          </a:p>
        </p:txBody>
      </p:sp>
      <p:sp>
        <p:nvSpPr>
          <p:cNvPr id="503" name="Texto"/>
          <p:cNvSpPr txBox="1"/>
          <p:nvPr/>
        </p:nvSpPr>
        <p:spPr>
          <a:xfrm>
            <a:off x="546100" y="2311400"/>
            <a:ext cx="2294467" cy="203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spc="15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SE PIDE</a:t>
            </a:r>
          </a:p>
        </p:txBody>
      </p:sp>
      <p:sp>
        <p:nvSpPr>
          <p:cNvPr id="504" name="Texto"/>
          <p:cNvSpPr txBox="1"/>
          <p:nvPr/>
        </p:nvSpPr>
        <p:spPr>
          <a:xfrm>
            <a:off x="546100" y="2565400"/>
            <a:ext cx="2294467" cy="660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 y Next Generation exigen una agenda urbana aprobada para presentarse.</a:t>
            </a:r>
          </a:p>
        </p:txBody>
      </p:sp>
      <p:sp>
        <p:nvSpPr>
          <p:cNvPr id="505" name="Card"/>
          <p:cNvSpPr/>
          <p:nvPr/>
        </p:nvSpPr>
        <p:spPr>
          <a:xfrm>
            <a:off x="546100" y="3276600"/>
            <a:ext cx="2294467" cy="9525"/>
          </a:xfrm>
          <a:prstGeom prst="rect">
            <a:avLst/>
          </a:prstGeom>
          <a:solidFill>
            <a:srgbClr val="3A4A75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06" name="Texto"/>
          <p:cNvSpPr txBox="1"/>
          <p:nvPr/>
        </p:nvSpPr>
        <p:spPr>
          <a:xfrm>
            <a:off x="546100" y="3378200"/>
            <a:ext cx="2294467" cy="406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ella, ni se puede presentar el ayuntamiento.</a:t>
            </a:r>
          </a:p>
        </p:txBody>
      </p:sp>
      <p:sp>
        <p:nvSpPr>
          <p:cNvPr id="507" name="Texto"/>
          <p:cNvSpPr txBox="1"/>
          <p:nvPr/>
        </p:nvSpPr>
        <p:spPr>
          <a:xfrm>
            <a:off x="546100" y="3810000"/>
            <a:ext cx="2294467" cy="406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AYUDAMOS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urbana que se concreta en el plan.</a:t>
            </a:r>
          </a:p>
        </p:txBody>
      </p:sp>
      <p:sp>
        <p:nvSpPr>
          <p:cNvPr id="508" name="Card"/>
          <p:cNvSpPr/>
          <p:nvPr/>
        </p:nvSpPr>
        <p:spPr>
          <a:xfrm>
            <a:off x="6125591" y="1549400"/>
            <a:ext cx="2650067" cy="2717800"/>
          </a:xfrm>
          <a:prstGeom prst="rect">
            <a:avLst/>
          </a:prstGeom>
          <a:solidFill>
            <a:srgbClr val="111D45"/>
          </a:solidFill>
          <a:ln w="9525">
            <a:solidFill>
              <a:srgbClr val="FF8C42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509" name="Card"/>
          <p:cNvSpPr/>
          <p:nvPr/>
        </p:nvSpPr>
        <p:spPr>
          <a:xfrm>
            <a:off x="6125591" y="1549400"/>
            <a:ext cx="2650067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10" name="Texto"/>
          <p:cNvSpPr txBox="1"/>
          <p:nvPr/>
        </p:nvSpPr>
        <p:spPr>
          <a:xfrm>
            <a:off x="6874976" y="1727200"/>
            <a:ext cx="1761067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Proyectos ya perfilados</a:t>
            </a:r>
          </a:p>
        </p:txBody>
      </p:sp>
      <p:sp>
        <p:nvSpPr>
          <p:cNvPr id="511" name="Texto"/>
          <p:cNvSpPr txBox="1"/>
          <p:nvPr/>
        </p:nvSpPr>
        <p:spPr>
          <a:xfrm>
            <a:off x="6316176" y="2311400"/>
            <a:ext cx="2294467" cy="203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spc="15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SE PREMIA</a:t>
            </a:r>
          </a:p>
        </p:txBody>
      </p:sp>
      <p:sp>
        <p:nvSpPr>
          <p:cNvPr id="512" name="Texto"/>
          <p:cNvSpPr txBox="1"/>
          <p:nvPr/>
        </p:nvSpPr>
        <p:spPr>
          <a:xfrm>
            <a:off x="6316176" y="2565400"/>
            <a:ext cx="2294467" cy="660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convocatoria puntúa más al proyecto que mejor encaja con ella.</a:t>
            </a:r>
          </a:p>
        </p:txBody>
      </p:sp>
      <p:sp>
        <p:nvSpPr>
          <p:cNvPr id="513" name="Card"/>
          <p:cNvSpPr/>
          <p:nvPr/>
        </p:nvSpPr>
        <p:spPr>
          <a:xfrm>
            <a:off x="6316176" y="3276600"/>
            <a:ext cx="2294467" cy="9525"/>
          </a:xfrm>
          <a:prstGeom prst="rect">
            <a:avLst/>
          </a:prstGeom>
          <a:solidFill>
            <a:srgbClr val="3A4A75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14" name="Texto"/>
          <p:cNvSpPr txBox="1"/>
          <p:nvPr/>
        </p:nvSpPr>
        <p:spPr>
          <a:xfrm>
            <a:off x="6316176" y="3378200"/>
            <a:ext cx="2294467" cy="406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improvisa cuando sale la convocatoria y se llega tarde.</a:t>
            </a:r>
          </a:p>
        </p:txBody>
      </p:sp>
      <p:sp>
        <p:nvSpPr>
          <p:cNvPr id="515" name="Texto"/>
          <p:cNvSpPr txBox="1"/>
          <p:nvPr/>
        </p:nvSpPr>
        <p:spPr>
          <a:xfrm>
            <a:off x="6316176" y="3810000"/>
            <a:ext cx="2294467" cy="406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AYUDAMOS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Cartera de proyectos lista para cada convocatoria.</a:t>
            </a:r>
          </a:p>
        </p:txBody>
      </p:sp>
      <p:sp>
        <p:nvSpPr>
          <p:cNvPr id="516" name="Card"/>
          <p:cNvSpPr/>
          <p:nvPr/>
        </p:nvSpPr>
        <p:spPr>
          <a:xfrm>
            <a:off x="3247009" y="1549400"/>
            <a:ext cx="2650067" cy="2717800"/>
          </a:xfrm>
          <a:prstGeom prst="rect">
            <a:avLst/>
          </a:prstGeom>
          <a:solidFill>
            <a:srgbClr val="111D45"/>
          </a:solidFill>
          <a:ln w="9525">
            <a:solidFill>
              <a:srgbClr val="FF8C42">
                <a:alpha val="50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517" name="Card"/>
          <p:cNvSpPr/>
          <p:nvPr/>
        </p:nvSpPr>
        <p:spPr>
          <a:xfrm>
            <a:off x="3247009" y="1549400"/>
            <a:ext cx="2650067" cy="508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18" name="Texto"/>
          <p:cNvSpPr txBox="1"/>
          <p:nvPr/>
        </p:nvSpPr>
        <p:spPr>
          <a:xfrm>
            <a:off x="3970824" y="1727200"/>
            <a:ext cx="1761067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director de Innovación</a:t>
            </a:r>
          </a:p>
        </p:txBody>
      </p:sp>
      <p:sp>
        <p:nvSpPr>
          <p:cNvPr id="519" name="Texto"/>
          <p:cNvSpPr txBox="1"/>
          <p:nvPr/>
        </p:nvSpPr>
        <p:spPr>
          <a:xfrm>
            <a:off x="3412024" y="2311400"/>
            <a:ext cx="2294467" cy="203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spc="15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VISIÓN DE CONJUNTO</a:t>
            </a:r>
          </a:p>
        </p:txBody>
      </p:sp>
      <p:sp>
        <p:nvSpPr>
          <p:cNvPr id="520" name="Texto"/>
          <p:cNvSpPr txBox="1"/>
          <p:nvPr/>
        </p:nvSpPr>
        <p:spPr>
          <a:xfrm>
            <a:off x="3412024" y="2565400"/>
            <a:ext cx="2294467" cy="660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plan ordena los proyectos y las ayudas, en lugar de proyectos sueltos.</a:t>
            </a:r>
          </a:p>
        </p:txBody>
      </p:sp>
      <p:sp>
        <p:nvSpPr>
          <p:cNvPr id="521" name="Card"/>
          <p:cNvSpPr/>
          <p:nvPr/>
        </p:nvSpPr>
        <p:spPr>
          <a:xfrm>
            <a:off x="3412024" y="3276600"/>
            <a:ext cx="2294467" cy="9525"/>
          </a:xfrm>
          <a:prstGeom prst="rect">
            <a:avLst/>
          </a:prstGeom>
          <a:solidFill>
            <a:srgbClr val="3A4A75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22" name="Texto"/>
          <p:cNvSpPr txBox="1"/>
          <p:nvPr/>
        </p:nvSpPr>
        <p:spPr>
          <a:xfrm>
            <a:off x="3412024" y="3378200"/>
            <a:ext cx="2294467" cy="406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7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proyecto aislado compite mal por cada ayuda.</a:t>
            </a:r>
          </a:p>
        </p:txBody>
      </p:sp>
      <p:sp>
        <p:nvSpPr>
          <p:cNvPr id="523" name="Texto"/>
          <p:cNvSpPr txBox="1"/>
          <p:nvPr/>
        </p:nvSpPr>
        <p:spPr>
          <a:xfrm>
            <a:off x="3412024" y="3810000"/>
            <a:ext cx="2294467" cy="406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AYUDAMOS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innovación con proyectos priorizados.</a:t>
            </a:r>
          </a:p>
        </p:txBody>
      </p:sp>
      <p:sp>
        <p:nvSpPr>
          <p:cNvPr id="320" name="Text 321"/>
          <p:cNvSpPr txBox="1"/>
          <p:nvPr/>
        </p:nvSpPr>
        <p:spPr>
          <a:xfrm>
            <a:off x="368300" y="44450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«Cómo financiar la digitalización de tu ayuntamiento con subvenciones»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1" name="Shape 322"/>
          <p:cNvSpPr/>
          <p:nvPr/>
        </p:nvSpPr>
        <p:spPr>
          <a:xfrm>
            <a:off x="0" y="4749800"/>
            <a:ext cx="9144000" cy="393700"/>
          </a:xfrm>
          <a:prstGeom prst="rect">
            <a:avLst/>
          </a:prstGeom>
          <a:solidFill>
            <a:srgbClr val="FF8C4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22" name="Text 323"/>
          <p:cNvSpPr txBox="1"/>
          <p:nvPr/>
        </p:nvSpPr>
        <p:spPr>
          <a:xfrm>
            <a:off x="279400" y="4775200"/>
            <a:ext cx="85979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 ves una ayuda o una subvención, envíanosla y te ayudamos a prepararla</a:t>
            </a:r>
          </a:p>
        </p:txBody>
      </p:sp>
      <p:pic>
        <p:nvPicPr>
          <p:cNvPr id="524" name="Graphic 524" descr="Agenda urbana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100" y="1752600"/>
            <a:ext cx="431800" cy="431800"/>
          </a:xfrm>
          <a:prstGeom prst="rect">
            <a:avLst/>
          </a:prstGeom>
        </p:spPr>
      </p:pic>
      <p:pic>
        <p:nvPicPr>
          <p:cNvPr id="525" name="Graphic 525" descr="Proyectos perfilados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29299" y="1752600"/>
            <a:ext cx="431800" cy="431800"/>
          </a:xfrm>
          <a:prstGeom prst="rect">
            <a:avLst/>
          </a:prstGeom>
        </p:spPr>
      </p:pic>
      <p:pic>
        <p:nvPicPr>
          <p:cNvPr id="526" name="Graphic 526" descr="Plan director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37001" y="17526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87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830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CAUSA  ·  POR QUÉ SIGUE SIN RESOLVERSE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8300" y="6858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8 problemas comparten causa: las soluciones se </a:t>
            </a:r>
            <a:r>
              <a:rPr lang="en-US" sz="2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diseñaron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para el proveedor, no para el ayuntamiento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68300" y="1778000"/>
            <a:ext cx="2636640" cy="2387600"/>
          </a:xfrm>
          <a:prstGeom prst="rect">
            <a:avLst/>
          </a:prstGeom>
          <a:solidFill>
            <a:srgbClr val="111D45"/>
          </a:solidFill>
          <a:ln w="12700">
            <a:solidFill>
              <a:srgbClr val="FF8C42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368300" y="1778000"/>
            <a:ext cx="2636640" cy="64008"/>
          </a:xfrm>
          <a:prstGeom prst="rect">
            <a:avLst/>
          </a:prstGeom>
          <a:solidFill>
            <a:srgbClr val="FF8C42"/>
          </a:solidFill>
          <a:ln w="12700">
            <a:solidFill>
              <a:srgbClr val="FF8C4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45" y="1905000"/>
            <a:ext cx="376094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97645" y="2362200"/>
            <a:ext cx="23630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grandes ciudades sí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97645" y="2819400"/>
            <a:ext cx="2363027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Tienen portales digitales costosos (como VLCi en Valencia), desarrollados por grandes operadoras a precios inaccesibles para la mayoría de municipios.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53680" y="1778000"/>
            <a:ext cx="2636640" cy="2387600"/>
          </a:xfrm>
          <a:prstGeom prst="rect">
            <a:avLst/>
          </a:prstGeom>
          <a:solidFill>
            <a:srgbClr val="111D45"/>
          </a:solidFill>
          <a:ln w="12700">
            <a:solidFill>
              <a:srgbClr val="8B5CF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8"/>
          <p:cNvSpPr/>
          <p:nvPr/>
        </p:nvSpPr>
        <p:spPr>
          <a:xfrm>
            <a:off x="3253680" y="1778000"/>
            <a:ext cx="2636640" cy="64008"/>
          </a:xfrm>
          <a:prstGeom prst="rect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035" y="1905000"/>
            <a:ext cx="376094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381035" y="2362200"/>
            <a:ext cx="23630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orientados al proveedor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3381035" y="2819400"/>
            <a:ext cx="2363027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soluciones existentes facilitan la operativa del proveedor, no dan visibilidad ni control al </a:t>
            </a:r>
            <a:r>
              <a:rPr lang="en-US" sz="120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ayuntamiento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eso no las usan ni las ponen en valor.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139060" y="1778000"/>
            <a:ext cx="2636640" cy="23876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2"/>
          <p:cNvSpPr/>
          <p:nvPr/>
        </p:nvSpPr>
        <p:spPr>
          <a:xfrm>
            <a:off x="6139060" y="1778000"/>
            <a:ext cx="2636640" cy="64008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4425" y="1905000"/>
            <a:ext cx="376094" cy="38404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64425" y="2362200"/>
            <a:ext cx="23630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resultado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264425" y="2819400"/>
            <a:ext cx="2363027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político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sin visibilidad real.</a:t>
            </a:r>
          </a:p>
          <a:p>
            <a:pPr marL="0" indent="0">
              <a:buNone/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técnico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apagando fuegos.</a:t>
            </a:r>
          </a:p>
          <a:p>
            <a:pPr marL="0" indent="0">
              <a:buNone/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ciudadano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esperando sin información.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nadie con el control.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368300" y="4617720"/>
            <a:ext cx="8407400" cy="384048"/>
          </a:xfrm>
          <a:prstGeom prst="rect">
            <a:avLst/>
          </a:prstGeom>
          <a:solidFill>
            <a:srgbClr val="00D4FF">
              <a:alpha val="15000"/>
            </a:srgbClr>
          </a:solidFill>
          <a:ln w="1270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6"/>
          <p:cNvSpPr/>
          <p:nvPr/>
        </p:nvSpPr>
        <p:spPr>
          <a:xfrm>
            <a:off x="546100" y="4645152"/>
            <a:ext cx="805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Hasta ahora... Una plataforma abierta, asequible y controlada por el ayuntamiento.</a:t>
            </a:r>
            <a:endParaRPr lang="en-US" sz="1200" dirty="0"/>
          </a:p>
        </p:txBody>
      </p:sp>
      <p:sp>
        <p:nvSpPr>
          <p:cNvPr id="950" name="Para saber mas"/>
          <p:cNvSpPr txBox="1"/>
          <p:nvPr/>
        </p:nvSpPr>
        <p:spPr>
          <a:xfrm>
            <a:off x="368300" y="43053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«Smart City para municipios pequeños y medianos: dejó de ser un lujo exclusivo de las grandes capitales»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6692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SOLUCIÓN  ·  1 DE 2  ·  PLATAFORMA XP DIGITAL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584200"/>
            <a:ext cx="475488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Conectamos lo que ya tienes y resolvemos los 8 problemas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13970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sustituir nada · Estándar FIWARE · A medida del municipio</a:t>
            </a:r>
            <a:endParaRPr lang="en-US" sz="1300" dirty="0"/>
          </a:p>
        </p:txBody>
      </p:sp>
      <p:sp>
        <p:nvSpPr>
          <p:cNvPr id="18" name="Shape 12"/>
          <p:cNvSpPr/>
          <p:nvPr/>
        </p:nvSpPr>
        <p:spPr>
          <a:xfrm>
            <a:off x="5346700" y="596900"/>
            <a:ext cx="3429000" cy="394970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3"/>
          <p:cNvSpPr/>
          <p:nvPr/>
        </p:nvSpPr>
        <p:spPr>
          <a:xfrm>
            <a:off x="5435600" y="658368"/>
            <a:ext cx="325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3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ARQUITECTURA</a:t>
            </a:r>
            <a:endParaRPr lang="en-US" sz="800" dirty="0"/>
          </a:p>
        </p:txBody>
      </p:sp>
      <p:sp>
        <p:nvSpPr>
          <p:cNvPr id="20" name="Shape 14"/>
          <p:cNvSpPr/>
          <p:nvPr/>
        </p:nvSpPr>
        <p:spPr>
          <a:xfrm>
            <a:off x="5499100" y="1066800"/>
            <a:ext cx="3124200" cy="548640"/>
          </a:xfrm>
          <a:prstGeom prst="rect">
            <a:avLst/>
          </a:prstGeom>
          <a:solidFill>
            <a:srgbClr val="00D4FF">
              <a:alpha val="25000"/>
            </a:srgbClr>
          </a:solidFill>
          <a:ln w="1270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5"/>
          <p:cNvSpPr/>
          <p:nvPr/>
        </p:nvSpPr>
        <p:spPr>
          <a:xfrm>
            <a:off x="5499100" y="1066800"/>
            <a:ext cx="3124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POLÍTICO / TÉCNICO / VECINO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7061200" y="1615440"/>
            <a:ext cx="0" cy="184573"/>
          </a:xfrm>
          <a:prstGeom prst="line">
            <a:avLst/>
          </a:prstGeom>
          <a:noFill/>
          <a:ln w="1905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00" name="Conector 1 horizontal"/>
          <p:cNvSpPr/>
          <p:nvPr/>
        </p:nvSpPr>
        <p:spPr>
          <a:xfrm>
            <a:off x="6242050" y="1800013"/>
            <a:ext cx="1638300" cy="0"/>
          </a:xfrm>
          <a:prstGeom prst="line">
            <a:avLst/>
          </a:prstGeom>
          <a:noFill/>
          <a:ln w="1905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01" name="Conector 1 izquierda"/>
          <p:cNvSpPr/>
          <p:nvPr/>
        </p:nvSpPr>
        <p:spPr>
          <a:xfrm>
            <a:off x="6242050" y="1800013"/>
            <a:ext cx="0" cy="184574"/>
          </a:xfrm>
          <a:prstGeom prst="line">
            <a:avLst/>
          </a:prstGeom>
          <a:noFill/>
          <a:ln w="1905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02" name="Conector 1 derecha"/>
          <p:cNvSpPr/>
          <p:nvPr/>
        </p:nvSpPr>
        <p:spPr>
          <a:xfrm>
            <a:off x="7880350" y="1800013"/>
            <a:ext cx="0" cy="184574"/>
          </a:xfrm>
          <a:prstGeom prst="line">
            <a:avLst/>
          </a:prstGeom>
          <a:noFill/>
          <a:ln w="19050">
            <a:solidFill>
              <a:srgbClr val="00D4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03" name="Conector 2 horizontal"/>
          <p:cNvSpPr/>
          <p:nvPr/>
        </p:nvSpPr>
        <p:spPr>
          <a:xfrm>
            <a:off x="6242050" y="2717800"/>
            <a:ext cx="1638300" cy="0"/>
          </a:xfrm>
          <a:prstGeom prst="line">
            <a:avLst/>
          </a:prstGeom>
          <a:noFill/>
          <a:ln w="19050">
            <a:solidFill>
              <a:srgbClr val="00E5A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04" name="Conector 2 centro"/>
          <p:cNvSpPr/>
          <p:nvPr/>
        </p:nvSpPr>
        <p:spPr>
          <a:xfrm>
            <a:off x="7061200" y="2717800"/>
            <a:ext cx="0" cy="184574"/>
          </a:xfrm>
          <a:prstGeom prst="line">
            <a:avLst/>
          </a:prstGeom>
          <a:noFill/>
          <a:ln w="19050">
            <a:solidFill>
              <a:srgbClr val="00E5A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Shape 17"/>
          <p:cNvSpPr/>
          <p:nvPr/>
        </p:nvSpPr>
        <p:spPr>
          <a:xfrm>
            <a:off x="5499100" y="1984587"/>
            <a:ext cx="1485900" cy="548640"/>
          </a:xfrm>
          <a:prstGeom prst="rect">
            <a:avLst/>
          </a:prstGeom>
          <a:solidFill>
            <a:srgbClr val="00B4A0">
              <a:alpha val="25000"/>
            </a:srgbClr>
          </a:solidFill>
          <a:ln w="12700">
            <a:solidFill>
              <a:srgbClr val="00B4A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18"/>
          <p:cNvSpPr/>
          <p:nvPr/>
        </p:nvSpPr>
        <p:spPr>
          <a:xfrm>
            <a:off x="5499100" y="1984587"/>
            <a:ext cx="14859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CUADROS DE MANDO &amp; ALERTAS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6242050" y="2533227"/>
            <a:ext cx="0" cy="184573"/>
          </a:xfrm>
          <a:prstGeom prst="line">
            <a:avLst/>
          </a:prstGeom>
          <a:noFill/>
          <a:ln w="19050">
            <a:solidFill>
              <a:srgbClr val="00B4A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Shape 20"/>
          <p:cNvSpPr/>
          <p:nvPr/>
        </p:nvSpPr>
        <p:spPr>
          <a:xfrm>
            <a:off x="7137400" y="1984587"/>
            <a:ext cx="1485900" cy="548640"/>
          </a:xfrm>
          <a:prstGeom prst="rect">
            <a:avLst/>
          </a:prstGeom>
          <a:solidFill>
            <a:srgbClr val="00E5A0">
              <a:alpha val="25000"/>
            </a:srgbClr>
          </a:solidFill>
          <a:ln w="12700">
            <a:solidFill>
              <a:srgbClr val="00E5A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1"/>
          <p:cNvSpPr/>
          <p:nvPr/>
        </p:nvSpPr>
        <p:spPr>
          <a:xfrm>
            <a:off x="7137400" y="1984587"/>
            <a:ext cx="14859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IA &amp; AUTOMATIZACIÓN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7880350" y="2533227"/>
            <a:ext cx="0" cy="184573"/>
          </a:xfrm>
          <a:prstGeom prst="line">
            <a:avLst/>
          </a:prstGeom>
          <a:noFill/>
          <a:ln w="19050">
            <a:solidFill>
              <a:srgbClr val="00E5A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Shape 23"/>
          <p:cNvSpPr/>
          <p:nvPr/>
        </p:nvSpPr>
        <p:spPr>
          <a:xfrm>
            <a:off x="5499100" y="2902374"/>
            <a:ext cx="3124200" cy="548640"/>
          </a:xfrm>
          <a:prstGeom prst="rect">
            <a:avLst/>
          </a:prstGeom>
          <a:solidFill>
            <a:srgbClr val="FF8C42">
              <a:alpha val="45000"/>
            </a:srgbClr>
          </a:solidFill>
          <a:ln w="28575">
            <a:solidFill>
              <a:srgbClr val="FF8C42">
                <a:alpha val="10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Text 24"/>
          <p:cNvSpPr/>
          <p:nvPr/>
        </p:nvSpPr>
        <p:spPr>
          <a:xfrm>
            <a:off x="5499100" y="2902374"/>
            <a:ext cx="3124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FIWARE (CORE)</a:t>
            </a:r>
            <a:endParaRPr lang="en-US" sz="1000" dirty="0"/>
          </a:p>
          <a:p>
            <a:pPr marL="0" indent="0" algn="ctr">
              <a:buNone/>
            </a:pPr>
            <a:r>
              <a:rPr lang="es-ES" sz="1000" b="1" dirty="0">
                <a:solidFill>
                  <a:srgbClr val="FFE0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todo lo anterior · detalle en la siguiente →</a:t>
            </a:r>
          </a:p>
        </p:txBody>
      </p:sp>
      <p:sp>
        <p:nvSpPr>
          <p:cNvPr id="31" name="Shape 25"/>
          <p:cNvSpPr/>
          <p:nvPr/>
        </p:nvSpPr>
        <p:spPr>
          <a:xfrm>
            <a:off x="7061200" y="3451014"/>
            <a:ext cx="0" cy="369147"/>
          </a:xfrm>
          <a:prstGeom prst="line">
            <a:avLst/>
          </a:prstGeom>
          <a:noFill/>
          <a:ln w="19050">
            <a:solidFill>
              <a:srgbClr val="FF8C42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Shape 26"/>
          <p:cNvSpPr/>
          <p:nvPr/>
        </p:nvSpPr>
        <p:spPr>
          <a:xfrm>
            <a:off x="5499100" y="3820161"/>
            <a:ext cx="3124200" cy="548640"/>
          </a:xfrm>
          <a:prstGeom prst="rect">
            <a:avLst/>
          </a:prstGeom>
          <a:solidFill>
            <a:srgbClr val="8B5CF6">
              <a:alpha val="25000"/>
            </a:srgbClr>
          </a:solidFill>
          <a:ln w="12700">
            <a:solidFill>
              <a:srgbClr val="8B5CF6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 27"/>
          <p:cNvSpPr/>
          <p:nvPr/>
        </p:nvSpPr>
        <p:spPr>
          <a:xfrm>
            <a:off x="5499100" y="3820161"/>
            <a:ext cx="3124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PLATAFORMAS, APPS Y SENSORES EXISTENTES</a:t>
            </a:r>
            <a:endParaRPr lang="en-US" sz="1000" dirty="0"/>
          </a:p>
        </p:txBody>
      </p:sp>
      <p:sp>
        <p:nvSpPr>
          <p:cNvPr id="34" name="Shape 2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Text 29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Desplegable en la nube o en servidores propios · Sin la complejidad ni el coste de las grandes soluciones · La plataforma y los datos son tuyos</a:t>
            </a:r>
            <a:endParaRPr lang="en-US" sz="1100" dirty="0"/>
          </a:p>
        </p:txBody>
      </p:sp>
      <p:sp>
        <p:nvSpPr>
          <p:cNvPr id="200" name="Problema 01"/>
          <p:cNvSpPr txBox="1"/>
          <p:nvPr/>
        </p:nvSpPr>
        <p:spPr>
          <a:xfrm>
            <a:off x="365760" y="17526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01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Silos de información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Un único panel de control</a:t>
            </a:r>
          </a:p>
        </p:txBody>
      </p:sp>
      <p:sp>
        <p:nvSpPr>
          <p:cNvPr id="201" name="Problema 02"/>
          <p:cNvSpPr txBox="1"/>
          <p:nvPr/>
        </p:nvSpPr>
        <p:spPr>
          <a:xfrm>
            <a:off x="365760" y="20828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02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Sin visión directa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Panel con tus propios datos</a:t>
            </a:r>
          </a:p>
        </p:txBody>
      </p:sp>
      <p:sp>
        <p:nvSpPr>
          <p:cNvPr id="202" name="Problema 03"/>
          <p:cNvSpPr txBox="1"/>
          <p:nvPr/>
        </p:nvSpPr>
        <p:spPr>
          <a:xfrm>
            <a:off x="365760" y="24130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03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Gestión reactiva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Alertas antes de que llamen</a:t>
            </a:r>
          </a:p>
        </p:txBody>
      </p:sp>
      <p:sp>
        <p:nvSpPr>
          <p:cNvPr id="203" name="Problema 04"/>
          <p:cNvSpPr txBox="1"/>
          <p:nvPr/>
        </p:nvSpPr>
        <p:spPr>
          <a:xfrm>
            <a:off x="365760" y="27432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04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Avisos que se pierden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Canales conectados</a:t>
            </a:r>
          </a:p>
        </p:txBody>
      </p:sp>
      <p:sp>
        <p:nvSpPr>
          <p:cNvPr id="204" name="Problema 05"/>
          <p:cNvSpPr txBox="1"/>
          <p:nvPr/>
        </p:nvSpPr>
        <p:spPr>
          <a:xfrm>
            <a:off x="365760" y="30734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05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Mantenimientos sin control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Plazos y certificados al día</a:t>
            </a:r>
          </a:p>
        </p:txBody>
      </p:sp>
      <p:sp>
        <p:nvSpPr>
          <p:cNvPr id="205" name="Problema 06"/>
          <p:cNvSpPr txBox="1"/>
          <p:nvPr/>
        </p:nvSpPr>
        <p:spPr>
          <a:xfrm>
            <a:off x="365760" y="34036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06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Suministros sin control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Aviso si el gasto se dispara</a:t>
            </a:r>
          </a:p>
        </p:txBody>
      </p:sp>
      <p:sp>
        <p:nvSpPr>
          <p:cNvPr id="206" name="Problema 07"/>
          <p:cNvSpPr txBox="1"/>
          <p:nvPr/>
        </p:nvSpPr>
        <p:spPr>
          <a:xfrm>
            <a:off x="365760" y="37338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07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Datos del proveedor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Datos del ayuntamiento</a:t>
            </a:r>
          </a:p>
        </p:txBody>
      </p:sp>
      <p:sp>
        <p:nvSpPr>
          <p:cNvPr id="207" name="Problema 08"/>
          <p:cNvSpPr txBox="1"/>
          <p:nvPr/>
        </p:nvSpPr>
        <p:spPr>
          <a:xfrm>
            <a:off x="365760" y="4064000"/>
            <a:ext cx="4754880" cy="304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  <a:tabLst>
                <a:tab pos="2362200" algn="l"/>
              </a:tabLst>
            </a:pP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08  </a:t>
            </a: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Ayudas que se escapan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	→ 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Proyectos listos para ayudas</a:t>
            </a:r>
          </a:p>
        </p:txBody>
      </p:sp>
      <p:sp>
        <p:nvSpPr>
          <p:cNvPr id="905" name="Para saber mas"/>
          <p:cNvSpPr txBox="1"/>
          <p:nvPr/>
        </p:nvSpPr>
        <p:spPr>
          <a:xfrm>
            <a:off x="368300" y="4533900"/>
            <a:ext cx="8407400" cy="1651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«Smart City para municipios pequeños y medianos: dejó de ser un lujo exclusivo de las grandes capitales»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1107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1"/>
          <p:cNvSpPr/>
          <p:nvPr/>
        </p:nvSpPr>
        <p:spPr>
          <a:xfrm>
            <a:off x="0" y="0"/>
            <a:ext cx="76200" cy="51435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1" name="Shape 302"/>
          <p:cNvSpPr/>
          <p:nvPr/>
        </p:nvSpPr>
        <p:spPr>
          <a:xfrm>
            <a:off x="0" y="0"/>
            <a:ext cx="9144000" cy="508000"/>
          </a:xfrm>
          <a:prstGeom prst="rect">
            <a:avLst/>
          </a:prstGeom>
          <a:solidFill>
            <a:srgbClr val="0D1B3E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2" name="Text 303"/>
          <p:cNvSpPr txBox="1"/>
          <p:nvPr/>
        </p:nvSpPr>
        <p:spPr>
          <a:xfrm>
            <a:off x="368300" y="88900"/>
            <a:ext cx="82296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000" b="1" spc="300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LA SOLUCIÓN  ·  2 DE 2  ·  BASE FIWARE</a:t>
            </a:r>
          </a:p>
        </p:txBody>
      </p:sp>
      <p:sp>
        <p:nvSpPr>
          <p:cNvPr id="303" name="Text 304"/>
          <p:cNvSpPr txBox="1"/>
          <p:nvPr/>
        </p:nvSpPr>
        <p:spPr>
          <a:xfrm>
            <a:off x="368300" y="635000"/>
            <a:ext cx="84074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FIWARE hace que la plataforma sea abierta, asequible y tuya</a:t>
            </a:r>
          </a:p>
        </p:txBody>
      </p:sp>
      <p:sp>
        <p:nvSpPr>
          <p:cNvPr id="304" name="Text 305"/>
          <p:cNvSpPr txBox="1"/>
          <p:nvPr/>
        </p:nvSpPr>
        <p:spPr>
          <a:xfrm>
            <a:off x="368300" y="1079500"/>
            <a:ext cx="8407400" cy="406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2000" b="1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porque conecta tus servicios y deja los datos en manos del ayuntamiento</a:t>
            </a:r>
          </a:p>
        </p:txBody>
      </p:sp>
      <p:sp>
        <p:nvSpPr>
          <p:cNvPr id="305" name="Shape 306"/>
          <p:cNvSpPr/>
          <p:nvPr/>
        </p:nvSpPr>
        <p:spPr>
          <a:xfrm>
            <a:off x="368300" y="2743200"/>
            <a:ext cx="2025650" cy="16002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06" name="Shape 307"/>
          <p:cNvSpPr/>
          <p:nvPr/>
        </p:nvSpPr>
        <p:spPr>
          <a:xfrm>
            <a:off x="368300" y="2743200"/>
            <a:ext cx="49530" cy="16002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07" name="Text 308"/>
          <p:cNvSpPr txBox="1"/>
          <p:nvPr/>
        </p:nvSpPr>
        <p:spPr>
          <a:xfrm>
            <a:off x="546100" y="3073400"/>
            <a:ext cx="17462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Conecta, no sustituye</a:t>
            </a:r>
          </a:p>
        </p:txBody>
      </p:sp>
      <p:sp>
        <p:nvSpPr>
          <p:cNvPr id="308" name="Text 309"/>
          <p:cNvSpPr txBox="1"/>
          <p:nvPr/>
        </p:nvSpPr>
        <p:spPr>
          <a:xfrm>
            <a:off x="546100" y="3352800"/>
            <a:ext cx="1746250" cy="889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Cada sistema publica sus datos en un intermediario común y los demás los usan.</a:t>
            </a:r>
          </a:p>
        </p:txBody>
      </p:sp>
      <p:sp>
        <p:nvSpPr>
          <p:cNvPr id="309" name="Shape 310"/>
          <p:cNvSpPr/>
          <p:nvPr/>
        </p:nvSpPr>
        <p:spPr>
          <a:xfrm>
            <a:off x="2495550" y="2743200"/>
            <a:ext cx="2025650" cy="16002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10" name="Shape 311"/>
          <p:cNvSpPr/>
          <p:nvPr/>
        </p:nvSpPr>
        <p:spPr>
          <a:xfrm>
            <a:off x="2495550" y="2743200"/>
            <a:ext cx="49530" cy="16002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1" name="Text 312"/>
          <p:cNvSpPr txBox="1"/>
          <p:nvPr/>
        </p:nvSpPr>
        <p:spPr>
          <a:xfrm>
            <a:off x="2673350" y="3073400"/>
            <a:ext cx="17462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Un portal común</a:t>
            </a:r>
          </a:p>
        </p:txBody>
      </p:sp>
      <p:sp>
        <p:nvSpPr>
          <p:cNvPr id="312" name="Text 313"/>
          <p:cNvSpPr txBox="1"/>
          <p:nvPr/>
        </p:nvSpPr>
        <p:spPr>
          <a:xfrm>
            <a:off x="2673350" y="3352800"/>
            <a:ext cx="1746250" cy="889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Agua, residuos, alumbrado o energía comparten modelos de datos, venga el dato de quien venga.</a:t>
            </a:r>
          </a:p>
        </p:txBody>
      </p:sp>
      <p:sp>
        <p:nvSpPr>
          <p:cNvPr id="313" name="Shape 314"/>
          <p:cNvSpPr/>
          <p:nvPr/>
        </p:nvSpPr>
        <p:spPr>
          <a:xfrm>
            <a:off x="4622800" y="2743200"/>
            <a:ext cx="2025650" cy="16002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14" name="Shape 315"/>
          <p:cNvSpPr/>
          <p:nvPr/>
        </p:nvSpPr>
        <p:spPr>
          <a:xfrm>
            <a:off x="4622800" y="2743200"/>
            <a:ext cx="49530" cy="16002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5" name="Text 316"/>
          <p:cNvSpPr txBox="1"/>
          <p:nvPr/>
        </p:nvSpPr>
        <p:spPr>
          <a:xfrm>
            <a:off x="4800600" y="3073400"/>
            <a:ext cx="17462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Estándar europeo abierto</a:t>
            </a:r>
          </a:p>
        </p:txBody>
      </p:sp>
      <p:sp>
        <p:nvSpPr>
          <p:cNvPr id="316" name="Text 317"/>
          <p:cNvSpPr txBox="1"/>
          <p:nvPr/>
        </p:nvSpPr>
        <p:spPr>
          <a:xfrm>
            <a:off x="4800600" y="3352800"/>
            <a:ext cx="1746250" cy="889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Impulsado por la Comisión Europea y la FIWARE Foundation. Código abierto, sin licencias.</a:t>
            </a:r>
          </a:p>
        </p:txBody>
      </p:sp>
      <p:sp>
        <p:nvSpPr>
          <p:cNvPr id="317" name="Shape 318"/>
          <p:cNvSpPr/>
          <p:nvPr/>
        </p:nvSpPr>
        <p:spPr>
          <a:xfrm>
            <a:off x="6750050" y="2743200"/>
            <a:ext cx="2025650" cy="1600200"/>
          </a:xfrm>
          <a:prstGeom prst="rect">
            <a:avLst/>
          </a:prstGeom>
          <a:solidFill>
            <a:srgbClr val="0D1B3E"/>
          </a:solidFill>
          <a:ln w="12700">
            <a:solidFill>
              <a:srgbClr val="00D4FF">
                <a:alpha val="35000"/>
              </a:srgbClr>
            </a:solidFill>
          </a:ln>
        </p:spPr>
        <p:txBody>
          <a:bodyPr/>
          <a:lstStyle/>
          <a:p>
            <a:endParaRPr lang="es-ES"/>
          </a:p>
        </p:txBody>
      </p:sp>
      <p:sp>
        <p:nvSpPr>
          <p:cNvPr id="318" name="Shape 319"/>
          <p:cNvSpPr/>
          <p:nvPr/>
        </p:nvSpPr>
        <p:spPr>
          <a:xfrm>
            <a:off x="6750050" y="2743200"/>
            <a:ext cx="49530" cy="16002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9" name="Text 320"/>
          <p:cNvSpPr txBox="1"/>
          <p:nvPr/>
        </p:nvSpPr>
        <p:spPr>
          <a:xfrm>
            <a:off x="6927850" y="3073400"/>
            <a:ext cx="17462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Datos siempre tuyos</a:t>
            </a:r>
          </a:p>
        </p:txBody>
      </p:sp>
      <p:sp>
        <p:nvSpPr>
          <p:cNvPr id="320" name="Text 321"/>
          <p:cNvSpPr txBox="1"/>
          <p:nvPr/>
        </p:nvSpPr>
        <p:spPr>
          <a:xfrm>
            <a:off x="6927850" y="3352800"/>
            <a:ext cx="1746250" cy="889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Si cambia el proveedor, los datos siguen siendo tuyos: NGSI-LD es el formato que exige el pliego.</a:t>
            </a:r>
          </a:p>
        </p:txBody>
      </p:sp>
      <p:sp>
        <p:nvSpPr>
          <p:cNvPr id="321" name="Text 322"/>
          <p:cNvSpPr txBox="1"/>
          <p:nvPr/>
        </p:nvSpPr>
        <p:spPr>
          <a:xfrm>
            <a:off x="368300" y="44196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«Qué es FIWARE y por qué debería importarle a tu ayuntamiento»</a:t>
            </a:r>
            <a:endParaRPr lang="es-ES" sz="1100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2" name="Shape 323"/>
          <p:cNvSpPr/>
          <p:nvPr/>
        </p:nvSpPr>
        <p:spPr>
          <a:xfrm>
            <a:off x="0" y="4749800"/>
            <a:ext cx="9144000" cy="3937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23" name="Text 324"/>
          <p:cNvSpPr txBox="1"/>
          <p:nvPr/>
        </p:nvSpPr>
        <p:spPr>
          <a:xfrm>
            <a:off x="279400" y="4775200"/>
            <a:ext cx="8597900" cy="317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0A0E27"/>
                </a:solidFill>
                <a:latin typeface="Calibri"/>
                <a:ea typeface="Calibri"/>
                <a:cs typeface="Calibri"/>
              </a:rPr>
              <a:t>Lo que funciona en Valencia (VLCi), a la escala de tu municipio. Y cada perfil lo usa a su manera.</a:t>
            </a:r>
          </a:p>
        </p:txBody>
      </p:sp>
      <p:sp>
        <p:nvSpPr>
          <p:cNvPr id="400" name="Text 401"/>
          <p:cNvSpPr txBox="1"/>
          <p:nvPr/>
        </p:nvSpPr>
        <p:spPr>
          <a:xfrm>
            <a:off x="546100" y="2870200"/>
            <a:ext cx="1771650" cy="152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900" b="1" spc="30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PROBLEMAS 1 · 4</a:t>
            </a:r>
          </a:p>
        </p:txBody>
      </p:sp>
      <p:sp>
        <p:nvSpPr>
          <p:cNvPr id="401" name="Text 402"/>
          <p:cNvSpPr txBox="1"/>
          <p:nvPr/>
        </p:nvSpPr>
        <p:spPr>
          <a:xfrm>
            <a:off x="2673350" y="2870200"/>
            <a:ext cx="1771650" cy="152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900" b="1" spc="30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PROBLEMAS 2 · 5 · 6</a:t>
            </a:r>
          </a:p>
        </p:txBody>
      </p:sp>
      <p:sp>
        <p:nvSpPr>
          <p:cNvPr id="402" name="Text 403"/>
          <p:cNvSpPr txBox="1"/>
          <p:nvPr/>
        </p:nvSpPr>
        <p:spPr>
          <a:xfrm>
            <a:off x="4800600" y="2870200"/>
            <a:ext cx="1771650" cy="152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900" b="1" spc="30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ABIERTA Y ASEQUIBLE</a:t>
            </a:r>
          </a:p>
        </p:txBody>
      </p:sp>
      <p:sp>
        <p:nvSpPr>
          <p:cNvPr id="403" name="Text 404"/>
          <p:cNvSpPr txBox="1"/>
          <p:nvPr/>
        </p:nvSpPr>
        <p:spPr>
          <a:xfrm>
            <a:off x="6927850" y="2870200"/>
            <a:ext cx="1771650" cy="152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900" b="1" spc="30" dirty="0">
                <a:solidFill>
                  <a:srgbClr val="00D4FF"/>
                </a:solidFill>
                <a:latin typeface="Calibri"/>
                <a:ea typeface="Calibri"/>
                <a:cs typeface="Calibri"/>
              </a:rPr>
              <a:t>CONTROLADA · PROBLEMA 7</a:t>
            </a:r>
          </a:p>
        </p:txBody>
      </p:sp>
      <p:sp>
        <p:nvSpPr>
          <p:cNvPr id="404" name="Text 405"/>
          <p:cNvSpPr txBox="1"/>
          <p:nvPr/>
        </p:nvSpPr>
        <p:spPr>
          <a:xfrm>
            <a:off x="368300" y="1625600"/>
            <a:ext cx="3048000" cy="152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900" b="1" spc="100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SISTEMAS QUE YA TIENES</a:t>
            </a:r>
          </a:p>
        </p:txBody>
      </p:sp>
      <p:sp>
        <p:nvSpPr>
          <p:cNvPr id="405" name="Text 406"/>
          <p:cNvSpPr txBox="1"/>
          <p:nvPr/>
        </p:nvSpPr>
        <p:spPr>
          <a:xfrm>
            <a:off x="3873500" y="1625600"/>
            <a:ext cx="1905000" cy="152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900" b="1" spc="100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INTERMEDIARIO COMÚN</a:t>
            </a:r>
          </a:p>
        </p:txBody>
      </p:sp>
      <p:sp>
        <p:nvSpPr>
          <p:cNvPr id="406" name="Text 407"/>
          <p:cNvSpPr txBox="1"/>
          <p:nvPr/>
        </p:nvSpPr>
        <p:spPr>
          <a:xfrm>
            <a:off x="6235700" y="1625600"/>
            <a:ext cx="2540000" cy="152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s-ES" sz="900" b="1" spc="100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PANELES, ALERTAS E IA</a:t>
            </a:r>
          </a:p>
        </p:txBody>
      </p:sp>
      <p:sp>
        <p:nvSpPr>
          <p:cNvPr id="407" name="Shape 408"/>
          <p:cNvSpPr/>
          <p:nvPr/>
        </p:nvSpPr>
        <p:spPr>
          <a:xfrm>
            <a:off x="368300" y="1828800"/>
            <a:ext cx="9398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Agua</a:t>
            </a:r>
          </a:p>
        </p:txBody>
      </p:sp>
      <p:sp>
        <p:nvSpPr>
          <p:cNvPr id="408" name="Shape 409"/>
          <p:cNvSpPr/>
          <p:nvPr/>
        </p:nvSpPr>
        <p:spPr>
          <a:xfrm>
            <a:off x="1422400" y="1828800"/>
            <a:ext cx="9398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Residuos</a:t>
            </a:r>
          </a:p>
        </p:txBody>
      </p:sp>
      <p:sp>
        <p:nvSpPr>
          <p:cNvPr id="409" name="Shape 410"/>
          <p:cNvSpPr/>
          <p:nvPr/>
        </p:nvSpPr>
        <p:spPr>
          <a:xfrm>
            <a:off x="2476500" y="1828800"/>
            <a:ext cx="9398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Alumbrado</a:t>
            </a:r>
          </a:p>
        </p:txBody>
      </p:sp>
      <p:sp>
        <p:nvSpPr>
          <p:cNvPr id="410" name="Shape 411"/>
          <p:cNvSpPr/>
          <p:nvPr/>
        </p:nvSpPr>
        <p:spPr>
          <a:xfrm>
            <a:off x="368300" y="2260600"/>
            <a:ext cx="9398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Energía</a:t>
            </a:r>
          </a:p>
        </p:txBody>
      </p:sp>
      <p:sp>
        <p:nvSpPr>
          <p:cNvPr id="411" name="Shape 412"/>
          <p:cNvSpPr/>
          <p:nvPr/>
        </p:nvSpPr>
        <p:spPr>
          <a:xfrm>
            <a:off x="1422400" y="2260600"/>
            <a:ext cx="9398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Aparcamientos</a:t>
            </a:r>
          </a:p>
        </p:txBody>
      </p:sp>
      <p:sp>
        <p:nvSpPr>
          <p:cNvPr id="412" name="Shape 413"/>
          <p:cNvSpPr/>
          <p:nvPr/>
        </p:nvSpPr>
        <p:spPr>
          <a:xfrm>
            <a:off x="2476500" y="2260600"/>
            <a:ext cx="9398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Y otros…</a:t>
            </a:r>
          </a:p>
        </p:txBody>
      </p:sp>
      <p:sp>
        <p:nvSpPr>
          <p:cNvPr id="413" name="Shape 414"/>
          <p:cNvSpPr/>
          <p:nvPr/>
        </p:nvSpPr>
        <p:spPr>
          <a:xfrm>
            <a:off x="6235700" y="1828800"/>
            <a:ext cx="12065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Cuadros de mando</a:t>
            </a:r>
          </a:p>
        </p:txBody>
      </p:sp>
      <p:sp>
        <p:nvSpPr>
          <p:cNvPr id="414" name="Shape 415"/>
          <p:cNvSpPr/>
          <p:nvPr/>
        </p:nvSpPr>
        <p:spPr>
          <a:xfrm>
            <a:off x="7569200" y="1828800"/>
            <a:ext cx="12065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Alertas</a:t>
            </a:r>
          </a:p>
        </p:txBody>
      </p:sp>
      <p:sp>
        <p:nvSpPr>
          <p:cNvPr id="415" name="Shape 416"/>
          <p:cNvSpPr/>
          <p:nvPr/>
        </p:nvSpPr>
        <p:spPr>
          <a:xfrm>
            <a:off x="6235700" y="2260600"/>
            <a:ext cx="12065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Motor de IA</a:t>
            </a:r>
          </a:p>
        </p:txBody>
      </p:sp>
      <p:sp>
        <p:nvSpPr>
          <p:cNvPr id="416" name="Shape 417"/>
          <p:cNvSpPr/>
          <p:nvPr/>
        </p:nvSpPr>
        <p:spPr>
          <a:xfrm>
            <a:off x="7569200" y="2260600"/>
            <a:ext cx="1206500" cy="355600"/>
          </a:xfrm>
          <a:prstGeom prst="rect">
            <a:avLst/>
          </a:prstGeom>
          <a:solidFill>
            <a:srgbClr val="0D1B3E"/>
          </a:solidFill>
          <a:ln w="9525">
            <a:solidFill>
              <a:srgbClr val="8FA3BF">
                <a:alpha val="45000"/>
              </a:srgbClr>
            </a:solidFill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000" dirty="0">
                <a:solidFill>
                  <a:srgbClr val="C8D8E8"/>
                </a:solidFill>
                <a:latin typeface="Calibri"/>
                <a:ea typeface="Calibri"/>
                <a:cs typeface="Calibri"/>
              </a:rPr>
              <a:t>Atención 24/7</a:t>
            </a:r>
          </a:p>
        </p:txBody>
      </p:sp>
      <p:sp>
        <p:nvSpPr>
          <p:cNvPr id="417" name="Shape 418"/>
          <p:cNvSpPr/>
          <p:nvPr/>
        </p:nvSpPr>
        <p:spPr>
          <a:xfrm>
            <a:off x="3492500" y="2133600"/>
            <a:ext cx="279400" cy="177800"/>
          </a:xfrm>
          <a:prstGeom prst="rightArrow">
            <a:avLst/>
          </a:prstGeom>
          <a:solidFill>
            <a:srgbClr val="00D4FF"/>
          </a:solidFill>
          <a:ln>
            <a:noFill/>
          </a:ln>
        </p:spPr>
        <p:txBody>
          <a:bodyPr wrap="square" lIns="45720" tIns="0" rIns="45720" bIns="0" rtlCol="0" anchor="ctr">
            <a:noAutofit/>
          </a:bodyPr>
          <a:lstStyle/>
          <a:p>
            <a:endParaRPr lang="es-ES"/>
          </a:p>
        </p:txBody>
      </p:sp>
      <p:sp>
        <p:nvSpPr>
          <p:cNvPr id="418" name="Shape 419"/>
          <p:cNvSpPr/>
          <p:nvPr/>
        </p:nvSpPr>
        <p:spPr>
          <a:xfrm>
            <a:off x="5854700" y="2133600"/>
            <a:ext cx="279400" cy="177800"/>
          </a:xfrm>
          <a:prstGeom prst="rightArrow">
            <a:avLst/>
          </a:prstGeom>
          <a:solidFill>
            <a:srgbClr val="00D4FF"/>
          </a:solidFill>
          <a:ln>
            <a:noFill/>
          </a:ln>
        </p:spPr>
        <p:txBody>
          <a:bodyPr wrap="square" lIns="45720" tIns="0" rIns="45720" bIns="0" rtlCol="0" anchor="ctr">
            <a:noAutofit/>
          </a:bodyPr>
          <a:lstStyle/>
          <a:p>
            <a:endParaRPr lang="es-ES"/>
          </a:p>
        </p:txBody>
      </p:sp>
      <p:sp>
        <p:nvSpPr>
          <p:cNvPr id="419" name="Shape 420"/>
          <p:cNvSpPr/>
          <p:nvPr/>
        </p:nvSpPr>
        <p:spPr>
          <a:xfrm>
            <a:off x="3873500" y="1828800"/>
            <a:ext cx="1905000" cy="787400"/>
          </a:xfrm>
          <a:prstGeom prst="rect">
            <a:avLst/>
          </a:prstGeom>
          <a:solidFill>
            <a:srgbClr val="00D4FF"/>
          </a:solidFill>
          <a:ln>
            <a:noFill/>
          </a:ln>
        </p:spPr>
        <p:txBody>
          <a:bodyPr wrap="square" lIns="45720" tIns="0" rIns="45720" bIns="0" rtlCol="0" anchor="ctr">
            <a:noAutofit/>
          </a:bodyPr>
          <a:lstStyle/>
          <a:p>
            <a:pPr marL="0" indent="0" algn="ctr">
              <a:buNone/>
            </a:pPr>
            <a:r>
              <a:rPr lang="es-ES" sz="1300" b="1" dirty="0">
                <a:solidFill>
                  <a:srgbClr val="0A0E27"/>
                </a:solidFill>
                <a:latin typeface="Calibri"/>
                <a:ea typeface="Calibri"/>
                <a:cs typeface="Calibri"/>
              </a:rPr>
              <a:t>Context Broker</a:t>
            </a:r>
          </a:p>
          <a:p>
            <a:pPr marL="0" indent="0" algn="ctr">
              <a:buNone/>
            </a:pPr>
            <a:r>
              <a:rPr lang="es-ES" sz="1000" dirty="0">
                <a:solidFill>
                  <a:srgbClr val="0A0E27"/>
                </a:solidFill>
                <a:latin typeface="Calibri"/>
                <a:ea typeface="Calibri"/>
                <a:cs typeface="Calibri"/>
              </a:rPr>
              <a:t>FIWARE · NGSI-LD</a:t>
            </a:r>
          </a:p>
        </p:txBody>
      </p:sp>
    </p:spTree>
    <p:extLst>
      <p:ext uri="{BB962C8B-B14F-4D97-AF65-F5344CB8AC3E}">
        <p14:creationId xmlns:p14="http://schemas.microsoft.com/office/powerpoint/2010/main" val="3046191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GANA CADA PERFIL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5760" y="621792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perfil usa el mismo sistema y recibe lo que necesita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68300" y="1117600"/>
            <a:ext cx="2667000" cy="32766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368300" y="1117600"/>
            <a:ext cx="2667000" cy="73152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1390650" y="1219200"/>
            <a:ext cx="622300" cy="660400"/>
          </a:xfrm>
          <a:prstGeom prst="ellipse">
            <a:avLst/>
          </a:prstGeom>
          <a:solidFill>
            <a:srgbClr val="00D4FF">
              <a:alpha val="25000"/>
            </a:srgbClr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450" y="1270000"/>
            <a:ext cx="520700" cy="5588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69900" y="19050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Político / Alcalde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69900" y="2133600"/>
            <a:ext cx="2463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Concejal de Servicios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69900" y="2374900"/>
            <a:ext cx="2463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BF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69900" y="25654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y transparencia pública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69900" y="28067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antes de que le llamen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69900" y="30480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para demostrar gestión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69900" y="3390900"/>
            <a:ext cx="2463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BF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OBTIENE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69900" y="35941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Cuadros de mando comprensibles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69900" y="38354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para anticiparse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69900" y="40767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Informes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listos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publicar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3238500" y="1117600"/>
            <a:ext cx="2667000" cy="3276600"/>
          </a:xfrm>
          <a:prstGeom prst="rect">
            <a:avLst/>
          </a:prstGeom>
          <a:solidFill>
            <a:srgbClr val="111D45"/>
          </a:solidFill>
          <a:ln w="12700">
            <a:solidFill>
              <a:srgbClr val="FF8C4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7"/>
          <p:cNvSpPr/>
          <p:nvPr/>
        </p:nvSpPr>
        <p:spPr>
          <a:xfrm>
            <a:off x="3238500" y="1117600"/>
            <a:ext cx="2667000" cy="73152"/>
          </a:xfrm>
          <a:prstGeom prst="rect">
            <a:avLst/>
          </a:prstGeom>
          <a:solidFill>
            <a:srgbClr val="FF8C42"/>
          </a:solidFill>
          <a:ln w="12700">
            <a:solidFill>
              <a:srgbClr val="FF8C4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8"/>
          <p:cNvSpPr/>
          <p:nvPr/>
        </p:nvSpPr>
        <p:spPr>
          <a:xfrm>
            <a:off x="4260850" y="1219200"/>
            <a:ext cx="622300" cy="660400"/>
          </a:xfrm>
          <a:prstGeom prst="ellipse">
            <a:avLst/>
          </a:prstGeom>
          <a:solidFill>
            <a:srgbClr val="FF8C42">
              <a:alpha val="25000"/>
            </a:srgbClr>
          </a:solidFill>
          <a:ln w="12700">
            <a:solidFill>
              <a:srgbClr val="FF8C42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650" y="1270000"/>
            <a:ext cx="520700" cy="55880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3340100" y="19050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Técnico Municipal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3340100" y="2133600"/>
            <a:ext cx="2463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 de servicios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3340100" y="2374900"/>
            <a:ext cx="2463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BF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NECESITA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3340100" y="25654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sistema avisa si algo va mal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3340100" y="28067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global + detalle vertical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3340100" y="30480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Justificar decisiones con datos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3340100" y="3390900"/>
            <a:ext cx="2463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BF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OBTIENE</a:t>
            </a: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3340100" y="35941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en tres niveles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3340100" y="38354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en tiempo real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3340100" y="40767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8C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Revisiones y mantenimiento al día</a:t>
            </a:r>
            <a:endParaRPr lang="en-US" sz="1200" dirty="0"/>
          </a:p>
        </p:txBody>
      </p:sp>
      <p:sp>
        <p:nvSpPr>
          <p:cNvPr id="33" name="Shape 29"/>
          <p:cNvSpPr/>
          <p:nvPr/>
        </p:nvSpPr>
        <p:spPr>
          <a:xfrm>
            <a:off x="6108700" y="1117600"/>
            <a:ext cx="2667000" cy="32766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Shape 30"/>
          <p:cNvSpPr/>
          <p:nvPr/>
        </p:nvSpPr>
        <p:spPr>
          <a:xfrm>
            <a:off x="6108700" y="1117600"/>
            <a:ext cx="2667000" cy="73152"/>
          </a:xfrm>
          <a:prstGeom prst="rect">
            <a:avLst/>
          </a:prstGeom>
          <a:solidFill>
            <a:srgbClr val="00E5A0"/>
          </a:solidFill>
          <a:ln w="12700">
            <a:solidFill>
              <a:srgbClr val="00E5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Shape 31"/>
          <p:cNvSpPr/>
          <p:nvPr/>
        </p:nvSpPr>
        <p:spPr>
          <a:xfrm>
            <a:off x="7131050" y="1219200"/>
            <a:ext cx="622300" cy="660400"/>
          </a:xfrm>
          <a:prstGeom prst="ellipse">
            <a:avLst/>
          </a:prstGeom>
          <a:solidFill>
            <a:srgbClr val="00E5A0">
              <a:alpha val="25000"/>
            </a:srgbClr>
          </a:solidFill>
          <a:ln w="12700">
            <a:solidFill>
              <a:srgbClr val="00E5A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850" y="1270000"/>
            <a:ext cx="520700" cy="558800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6210300" y="19050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Vecino</a:t>
            </a:r>
            <a:endParaRPr lang="en-US" sz="1400" dirty="0"/>
          </a:p>
        </p:txBody>
      </p:sp>
      <p:sp>
        <p:nvSpPr>
          <p:cNvPr id="38" name="Text 33"/>
          <p:cNvSpPr/>
          <p:nvPr/>
        </p:nvSpPr>
        <p:spPr>
          <a:xfrm>
            <a:off x="6210300" y="2133600"/>
            <a:ext cx="2463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percibe el ciudadano</a:t>
            </a:r>
            <a:endParaRPr lang="en-US" sz="1100" dirty="0"/>
          </a:p>
        </p:txBody>
      </p:sp>
      <p:sp>
        <p:nvSpPr>
          <p:cNvPr id="39" name="Text 34"/>
          <p:cNvSpPr/>
          <p:nvPr/>
        </p:nvSpPr>
        <p:spPr>
          <a:xfrm>
            <a:off x="6210300" y="2374900"/>
            <a:ext cx="2463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BF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NECESITA</a:t>
            </a:r>
            <a:endParaRPr lang="en-US" sz="1100" dirty="0"/>
          </a:p>
        </p:txBody>
      </p:sp>
      <p:sp>
        <p:nvSpPr>
          <p:cNvPr id="40" name="Text 35"/>
          <p:cNvSpPr/>
          <p:nvPr/>
        </p:nvSpPr>
        <p:spPr>
          <a:xfrm>
            <a:off x="6210300" y="25654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 rápida y accesible</a:t>
            </a:r>
            <a:endParaRPr lang="en-US" sz="1200" dirty="0"/>
          </a:p>
        </p:txBody>
      </p:sp>
      <p:sp>
        <p:nvSpPr>
          <p:cNvPr id="41" name="Text 36"/>
          <p:cNvSpPr/>
          <p:nvPr/>
        </p:nvSpPr>
        <p:spPr>
          <a:xfrm>
            <a:off x="6210300" y="28067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que la administración actúa</a:t>
            </a:r>
            <a:endParaRPr lang="en-US" sz="1200" dirty="0"/>
          </a:p>
        </p:txBody>
      </p:sp>
      <p:sp>
        <p:nvSpPr>
          <p:cNvPr id="42" name="Text 37"/>
          <p:cNvSpPr/>
          <p:nvPr/>
        </p:nvSpPr>
        <p:spPr>
          <a:xfrm>
            <a:off x="6210300" y="30480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Sensación de transparencia</a:t>
            </a:r>
            <a:endParaRPr lang="en-US" sz="1200" dirty="0"/>
          </a:p>
        </p:txBody>
      </p:sp>
      <p:sp>
        <p:nvSpPr>
          <p:cNvPr id="43" name="Text 38"/>
          <p:cNvSpPr/>
          <p:nvPr/>
        </p:nvSpPr>
        <p:spPr>
          <a:xfrm>
            <a:off x="6210300" y="3390900"/>
            <a:ext cx="2463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A9BF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OBTIENE</a:t>
            </a:r>
            <a:endParaRPr lang="en-US" sz="1100" dirty="0"/>
          </a:p>
        </p:txBody>
      </p:sp>
      <p:sp>
        <p:nvSpPr>
          <p:cNvPr id="44" name="Text 39"/>
          <p:cNvSpPr/>
          <p:nvPr/>
        </p:nvSpPr>
        <p:spPr>
          <a:xfrm>
            <a:off x="6210300" y="35941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Atención 24/7 multicanal</a:t>
            </a:r>
            <a:endParaRPr lang="en-US" sz="1200" dirty="0"/>
          </a:p>
        </p:txBody>
      </p:sp>
      <p:sp>
        <p:nvSpPr>
          <p:cNvPr id="45" name="Text 40"/>
          <p:cNvSpPr/>
          <p:nvPr/>
        </p:nvSpPr>
        <p:spPr>
          <a:xfrm>
            <a:off x="6210300" y="38354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Seguimiento en tiempo real</a:t>
            </a:r>
            <a:endParaRPr lang="en-US" sz="1200" dirty="0"/>
          </a:p>
        </p:txBody>
      </p:sp>
      <p:sp>
        <p:nvSpPr>
          <p:cNvPr id="46" name="Text 41"/>
          <p:cNvSpPr/>
          <p:nvPr/>
        </p:nvSpPr>
        <p:spPr>
          <a:xfrm>
            <a:off x="6210300" y="4076700"/>
            <a:ext cx="2463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Avisos proactivos en pantallas</a:t>
            </a:r>
            <a:endParaRPr lang="en-US" sz="1200" dirty="0"/>
          </a:p>
        </p:txBody>
      </p:sp>
      <p:sp>
        <p:nvSpPr>
          <p:cNvPr id="47" name="Franja inferior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8" name="Texto franja inferior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1100" b="1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mismo sistema, tres formas de usarlo: cada perfil ve lo que le sirve.</a:t>
            </a:r>
          </a:p>
        </p:txBody>
      </p:sp>
      <p:sp>
        <p:nvSpPr>
          <p:cNvPr id="49" name="Para saber mas"/>
          <p:cNvSpPr txBox="1"/>
          <p:nvPr/>
        </p:nvSpPr>
        <p:spPr>
          <a:xfrm>
            <a:off x="368300" y="4457700"/>
            <a:ext cx="8407400" cy="1651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«El panel del alcalde: cómo van tus servicios de un vistazo»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9265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RETORNO  ·  AHORROS Y AYUDAS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62179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ahorro diario y las ayudas públicas amortizan la plataforma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10515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fuentes de ahorro y una vía de financiación externa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63325" y="1600200"/>
            <a:ext cx="4119129" cy="1219200"/>
          </a:xfrm>
          <a:prstGeom prst="rect">
            <a:avLst/>
          </a:prstGeom>
          <a:solidFill>
            <a:srgbClr val="111D45"/>
          </a:solidFill>
          <a:ln w="6350">
            <a:solidFill>
              <a:srgbClr val="00D4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363325" y="1600200"/>
            <a:ext cx="62682" cy="121920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18" y="1968500"/>
            <a:ext cx="447731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97605" y="1714500"/>
            <a:ext cx="32236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Eficiencias invisibles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97605" y="2032000"/>
            <a:ext cx="322366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los datos centralizados salen a la luz consumos anómalos, servicios sobredimensionados y tareas duplicadas.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06319" y="1600200"/>
            <a:ext cx="4119129" cy="1219200"/>
          </a:xfrm>
          <a:prstGeom prst="rect">
            <a:avLst/>
          </a:prstGeom>
          <a:solidFill>
            <a:srgbClr val="111D45"/>
          </a:solidFill>
          <a:ln w="6350">
            <a:solidFill>
              <a:srgbClr val="00B4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9"/>
          <p:cNvSpPr/>
          <p:nvPr/>
        </p:nvSpPr>
        <p:spPr>
          <a:xfrm>
            <a:off x="4706319" y="1600200"/>
            <a:ext cx="62682" cy="1219200"/>
          </a:xfrm>
          <a:prstGeom prst="rect">
            <a:avLst/>
          </a:prstGeom>
          <a:solidFill>
            <a:srgbClr val="00B4A0"/>
          </a:solidFill>
          <a:ln w="12700">
            <a:solidFill>
              <a:srgbClr val="00B4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412" y="1968500"/>
            <a:ext cx="447731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40599" y="1714500"/>
            <a:ext cx="32236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tareas manuales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440599" y="2032000"/>
            <a:ext cx="322366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procesos automáticos reducen errores y liberan al personal para tareas de más valor.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63325" y="3048000"/>
            <a:ext cx="4119129" cy="1219200"/>
          </a:xfrm>
          <a:prstGeom prst="rect">
            <a:avLst/>
          </a:prstGeom>
          <a:solidFill>
            <a:srgbClr val="111D45"/>
          </a:solidFill>
          <a:ln w="6350">
            <a:solidFill>
              <a:srgbClr val="FF8C42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3"/>
          <p:cNvSpPr/>
          <p:nvPr/>
        </p:nvSpPr>
        <p:spPr>
          <a:xfrm>
            <a:off x="363325" y="3048000"/>
            <a:ext cx="62682" cy="1219200"/>
          </a:xfrm>
          <a:prstGeom prst="rect">
            <a:avLst/>
          </a:prstGeom>
          <a:solidFill>
            <a:srgbClr val="FF8C42"/>
          </a:solidFill>
          <a:ln w="12700">
            <a:solidFill>
              <a:srgbClr val="FF8C4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18" y="3416300"/>
            <a:ext cx="447731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97605" y="3162300"/>
            <a:ext cx="32236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Anticipación a incidencias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1097605" y="3479800"/>
            <a:ext cx="322366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Detectar un fallo a tiempo cuesta menos que una intervención de urgencia.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4706319" y="3048000"/>
            <a:ext cx="4119129" cy="1219200"/>
          </a:xfrm>
          <a:prstGeom prst="rect">
            <a:avLst/>
          </a:prstGeom>
          <a:solidFill>
            <a:srgbClr val="111D45"/>
          </a:solidFill>
          <a:ln w="6350">
            <a:solidFill>
              <a:srgbClr val="00E5A0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17"/>
          <p:cNvSpPr/>
          <p:nvPr/>
        </p:nvSpPr>
        <p:spPr>
          <a:xfrm>
            <a:off x="4706319" y="3048000"/>
            <a:ext cx="62682" cy="1219200"/>
          </a:xfrm>
          <a:prstGeom prst="rect">
            <a:avLst/>
          </a:prstGeom>
          <a:solidFill>
            <a:srgbClr val="00E5A0"/>
          </a:solidFill>
          <a:ln w="12700">
            <a:solidFill>
              <a:srgbClr val="00E5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5412" y="3416300"/>
            <a:ext cx="447731" cy="4572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440599" y="3162300"/>
            <a:ext cx="322366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Subvenciones disponibles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5440599" y="3479800"/>
            <a:ext cx="322366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Ayudas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Smart City de la Diputación y Territoris </a:t>
            </a:r>
            <a:r>
              <a:rPr lang="en-US" sz="120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Innovadors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Conselleria </a:t>
            </a:r>
            <a:r>
              <a:rPr lang="en-US" sz="1200" dirty="0" err="1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pueden</a:t>
            </a: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financiar la implantación, total o parcialmente.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E5A0"/>
          </a:solidFill>
          <a:ln w="12700">
            <a:solidFill>
              <a:srgbClr val="00E5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1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Ahorro diario y financiación externa: dos vías para recuperar la inversión.</a:t>
            </a:r>
            <a:endParaRPr lang="en-US" sz="1100" dirty="0"/>
          </a:p>
        </p:txBody>
      </p:sp>
      <p:sp>
        <p:nvSpPr>
          <p:cNvPr id="28" name="Fuente blog"/>
          <p:cNvSpPr txBox="1"/>
          <p:nvPr/>
        </p:nvSpPr>
        <p:spPr>
          <a:xfrm>
            <a:off x="368300" y="4445000"/>
            <a:ext cx="8407400" cy="177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«Cómo financiar la digitalización de tu ayuntamiento con subvenciones»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79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  ·  AGENDA 2030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8300" y="59436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plataforma contribuye a 11 de los 17 Objetivos de Desarrollo Sostenible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68300" y="941832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color, los ODS a los que contribuye la plataforma; en gris, los que quedan fuera de su alcance</a:t>
            </a:r>
            <a:endParaRPr lang="en-US" sz="1200" dirty="0"/>
          </a:p>
        </p:txBody>
      </p:sp>
      <p:pic>
        <p:nvPicPr>
          <p:cNvPr id="6" name="Image 0" descr="ODS 1: Fin de la pobreza (fuera del alcance de la plataforma)"/>
          <p:cNvPicPr>
            <a:picLocks noChangeAspect="1"/>
          </p:cNvPicPr>
          <p:nvPr/>
        </p:nvPicPr>
        <p:blipFill>
          <a:blip r:embed="rId3">
            <a:lum bright="45000" contrast="-15000"/>
          </a:blip>
          <a:stretch>
            <a:fillRect/>
          </a:stretch>
        </p:blipFill>
        <p:spPr>
          <a:xfrm>
            <a:off x="469900" y="1320800"/>
            <a:ext cx="736600" cy="736600"/>
          </a:xfrm>
          <a:prstGeom prst="rect">
            <a:avLst/>
          </a:prstGeom>
        </p:spPr>
      </p:pic>
      <p:pic>
        <p:nvPicPr>
          <p:cNvPr id="7" name="Image 1" descr="ODS 2: Hambre cero (fuera del alcance de la plataforma)"/>
          <p:cNvPicPr>
            <a:picLocks noChangeAspect="1"/>
          </p:cNvPicPr>
          <p:nvPr/>
        </p:nvPicPr>
        <p:blipFill>
          <a:blip r:embed="rId4">
            <a:lum bright="45000" contrast="-15000"/>
          </a:blip>
          <a:stretch>
            <a:fillRect/>
          </a:stretch>
        </p:blipFill>
        <p:spPr>
          <a:xfrm>
            <a:off x="1270000" y="1320800"/>
            <a:ext cx="736600" cy="736600"/>
          </a:xfrm>
          <a:prstGeom prst="rect">
            <a:avLst/>
          </a:prstGeom>
        </p:spPr>
      </p:pic>
      <p:pic>
        <p:nvPicPr>
          <p:cNvPr id="8" name="Image 2" descr="ODS 3: Salud y bienesta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100" y="1320800"/>
            <a:ext cx="736600" cy="736600"/>
          </a:xfrm>
          <a:prstGeom prst="rect">
            <a:avLst/>
          </a:prstGeom>
        </p:spPr>
      </p:pic>
      <p:pic>
        <p:nvPicPr>
          <p:cNvPr id="10" name="Image 3" descr="ODS 4: Educación de calidad (fuera del alcance de la plataforma)"/>
          <p:cNvPicPr>
            <a:picLocks noChangeAspect="1"/>
          </p:cNvPicPr>
          <p:nvPr/>
        </p:nvPicPr>
        <p:blipFill>
          <a:blip r:embed="rId6">
            <a:lum bright="45000" contrast="-15000"/>
          </a:blip>
          <a:stretch>
            <a:fillRect/>
          </a:stretch>
        </p:blipFill>
        <p:spPr>
          <a:xfrm>
            <a:off x="2870200" y="1320800"/>
            <a:ext cx="736600" cy="736600"/>
          </a:xfrm>
          <a:prstGeom prst="rect">
            <a:avLst/>
          </a:prstGeom>
        </p:spPr>
      </p:pic>
      <p:pic>
        <p:nvPicPr>
          <p:cNvPr id="11" name="Image 4" descr="ODS 5: Igualdad de género (fuera del alcance de la plataforma)"/>
          <p:cNvPicPr>
            <a:picLocks noChangeAspect="1"/>
          </p:cNvPicPr>
          <p:nvPr/>
        </p:nvPicPr>
        <p:blipFill>
          <a:blip r:embed="rId7">
            <a:lum bright="45000" contrast="-15000"/>
          </a:blip>
          <a:stretch>
            <a:fillRect/>
          </a:stretch>
        </p:blipFill>
        <p:spPr>
          <a:xfrm>
            <a:off x="3670300" y="1320800"/>
            <a:ext cx="736600" cy="736600"/>
          </a:xfrm>
          <a:prstGeom prst="rect">
            <a:avLst/>
          </a:prstGeom>
        </p:spPr>
      </p:pic>
      <p:pic>
        <p:nvPicPr>
          <p:cNvPr id="12" name="Image 5" descr="ODS 6: Agua limpia y saneamient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900" y="2120900"/>
            <a:ext cx="736600" cy="736600"/>
          </a:xfrm>
          <a:prstGeom prst="rect">
            <a:avLst/>
          </a:prstGeom>
        </p:spPr>
      </p:pic>
      <p:pic>
        <p:nvPicPr>
          <p:cNvPr id="14" name="Image 6" descr="ODS 7: Energía asequible y no contaminant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0000" y="2120900"/>
            <a:ext cx="736600" cy="736600"/>
          </a:xfrm>
          <a:prstGeom prst="rect">
            <a:avLst/>
          </a:prstGeom>
        </p:spPr>
      </p:pic>
      <p:pic>
        <p:nvPicPr>
          <p:cNvPr id="16" name="Image 7" descr="ODS 8: Trabajo decente y crecimiento económico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0100" y="2120900"/>
            <a:ext cx="736600" cy="736600"/>
          </a:xfrm>
          <a:prstGeom prst="rect">
            <a:avLst/>
          </a:prstGeom>
        </p:spPr>
      </p:pic>
      <p:pic>
        <p:nvPicPr>
          <p:cNvPr id="18" name="Image 8" descr="ODS 9: Industria, innovación e infraestructura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0200" y="2120900"/>
            <a:ext cx="736600" cy="736600"/>
          </a:xfrm>
          <a:prstGeom prst="rect">
            <a:avLst/>
          </a:prstGeom>
        </p:spPr>
      </p:pic>
      <p:pic>
        <p:nvPicPr>
          <p:cNvPr id="20" name="Image 9" descr="ODS 10: Reducción de las desigualdades (fuera del alcance de la plataforma)"/>
          <p:cNvPicPr>
            <a:picLocks noChangeAspect="1"/>
          </p:cNvPicPr>
          <p:nvPr/>
        </p:nvPicPr>
        <p:blipFill>
          <a:blip r:embed="rId12">
            <a:lum bright="45000" contrast="-15000"/>
          </a:blip>
          <a:stretch>
            <a:fillRect/>
          </a:stretch>
        </p:blipFill>
        <p:spPr>
          <a:xfrm>
            <a:off x="3670300" y="2120900"/>
            <a:ext cx="736600" cy="736600"/>
          </a:xfrm>
          <a:prstGeom prst="rect">
            <a:avLst/>
          </a:prstGeom>
        </p:spPr>
      </p:pic>
      <p:pic>
        <p:nvPicPr>
          <p:cNvPr id="21" name="Image 10" descr="ODS 11: Ciudades y comunidades sostenibles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9900" y="2921000"/>
            <a:ext cx="736600" cy="736600"/>
          </a:xfrm>
          <a:prstGeom prst="rect">
            <a:avLst/>
          </a:prstGeom>
        </p:spPr>
      </p:pic>
      <p:pic>
        <p:nvPicPr>
          <p:cNvPr id="23" name="Image 11" descr="ODS 12: Producción y consumo responsables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70000" y="2921000"/>
            <a:ext cx="736600" cy="736600"/>
          </a:xfrm>
          <a:prstGeom prst="rect">
            <a:avLst/>
          </a:prstGeom>
        </p:spPr>
      </p:pic>
      <p:pic>
        <p:nvPicPr>
          <p:cNvPr id="25" name="Image 12" descr="ODS 13: Acción por el clima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70100" y="2921000"/>
            <a:ext cx="736600" cy="736600"/>
          </a:xfrm>
          <a:prstGeom prst="rect">
            <a:avLst/>
          </a:prstGeom>
        </p:spPr>
      </p:pic>
      <p:pic>
        <p:nvPicPr>
          <p:cNvPr id="27" name="Image 13" descr="ODS 14: Vida submarina (fuera del alcance de la plataforma)"/>
          <p:cNvPicPr>
            <a:picLocks noChangeAspect="1"/>
          </p:cNvPicPr>
          <p:nvPr/>
        </p:nvPicPr>
        <p:blipFill>
          <a:blip r:embed="rId16">
            <a:lum bright="45000" contrast="-15000"/>
          </a:blip>
          <a:stretch>
            <a:fillRect/>
          </a:stretch>
        </p:blipFill>
        <p:spPr>
          <a:xfrm>
            <a:off x="2870200" y="2921000"/>
            <a:ext cx="736600" cy="736600"/>
          </a:xfrm>
          <a:prstGeom prst="rect">
            <a:avLst/>
          </a:prstGeom>
        </p:spPr>
      </p:pic>
      <p:pic>
        <p:nvPicPr>
          <p:cNvPr id="28" name="Image 14" descr="ODS 15: Vida de ecosistemas terrestres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70300" y="2921000"/>
            <a:ext cx="736600" cy="736600"/>
          </a:xfrm>
          <a:prstGeom prst="rect">
            <a:avLst/>
          </a:prstGeom>
        </p:spPr>
      </p:pic>
      <p:pic>
        <p:nvPicPr>
          <p:cNvPr id="30" name="Image 15" descr="ODS 16: Paz, justicia e instituciones sólidas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9900" y="3721100"/>
            <a:ext cx="736600" cy="736600"/>
          </a:xfrm>
          <a:prstGeom prst="rect">
            <a:avLst/>
          </a:prstGeom>
        </p:spPr>
      </p:pic>
      <p:pic>
        <p:nvPicPr>
          <p:cNvPr id="32" name="Image 16" descr="ODS 17: Alianzas para lograr los objetivos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70000" y="3721100"/>
            <a:ext cx="736600" cy="736600"/>
          </a:xfrm>
          <a:prstGeom prst="rect">
            <a:avLst/>
          </a:prstGeom>
        </p:spPr>
      </p:pic>
      <p:sp>
        <p:nvSpPr>
          <p:cNvPr id="39" name="Text 18"/>
          <p:cNvSpPr/>
          <p:nvPr/>
        </p:nvSpPr>
        <p:spPr>
          <a:xfrm>
            <a:off x="5016500" y="132080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3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Legionela, calidad del agua y del aire</a:t>
            </a:r>
          </a:p>
        </p:txBody>
      </p:sp>
      <p:sp>
        <p:nvSpPr>
          <p:cNvPr id="40" name="Text 19"/>
          <p:cNvSpPr/>
          <p:nvPr/>
        </p:nvSpPr>
        <p:spPr>
          <a:xfrm>
            <a:off x="5016500" y="160655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6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Control ciclo integral del agua</a:t>
            </a:r>
          </a:p>
        </p:txBody>
      </p:sp>
      <p:sp>
        <p:nvSpPr>
          <p:cNvPr id="41" name="Text 20"/>
          <p:cNvSpPr/>
          <p:nvPr/>
        </p:nvSpPr>
        <p:spPr>
          <a:xfrm>
            <a:off x="5016500" y="189230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7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Optimización energética y solar</a:t>
            </a:r>
          </a:p>
        </p:txBody>
      </p:sp>
      <p:sp>
        <p:nvSpPr>
          <p:cNvPr id="42" name="Text 21"/>
          <p:cNvSpPr/>
          <p:nvPr/>
        </p:nvSpPr>
        <p:spPr>
          <a:xfrm>
            <a:off x="5016500" y="217805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8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Automatización y mejora gestión pública</a:t>
            </a:r>
          </a:p>
        </p:txBody>
      </p:sp>
      <p:sp>
        <p:nvSpPr>
          <p:cNvPr id="43" name="Text 22"/>
          <p:cNvSpPr/>
          <p:nvPr/>
        </p:nvSpPr>
        <p:spPr>
          <a:xfrm>
            <a:off x="5016500" y="246380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9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Plataforma FIWARE e innovación municipal</a:t>
            </a:r>
          </a:p>
        </p:txBody>
      </p:sp>
      <p:sp>
        <p:nvSpPr>
          <p:cNvPr id="44" name="Text 23"/>
          <p:cNvSpPr/>
          <p:nvPr/>
        </p:nvSpPr>
        <p:spPr>
          <a:xfrm>
            <a:off x="5016500" y="274955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11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Smart City integral para municipios</a:t>
            </a:r>
          </a:p>
        </p:txBody>
      </p:sp>
      <p:sp>
        <p:nvSpPr>
          <p:cNvPr id="45" name="Text 24"/>
          <p:cNvSpPr/>
          <p:nvPr/>
        </p:nvSpPr>
        <p:spPr>
          <a:xfrm>
            <a:off x="5016500" y="303530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12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Reducción de consumo y residuos</a:t>
            </a:r>
          </a:p>
        </p:txBody>
      </p:sp>
      <p:sp>
        <p:nvSpPr>
          <p:cNvPr id="46" name="Text 25"/>
          <p:cNvSpPr/>
          <p:nvPr/>
        </p:nvSpPr>
        <p:spPr>
          <a:xfrm>
            <a:off x="5016500" y="332105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13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Reducción CO₂, PACES, huella de carbono</a:t>
            </a:r>
          </a:p>
        </p:txBody>
      </p:sp>
      <p:sp>
        <p:nvSpPr>
          <p:cNvPr id="47" name="Text 26"/>
          <p:cNvSpPr/>
          <p:nvPr/>
        </p:nvSpPr>
        <p:spPr>
          <a:xfrm>
            <a:off x="5016500" y="360680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15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Gestión sostenible del entorno municipal</a:t>
            </a:r>
          </a:p>
        </p:txBody>
      </p:sp>
      <p:sp>
        <p:nvSpPr>
          <p:cNvPr id="48" name="Text 27"/>
          <p:cNvSpPr/>
          <p:nvPr/>
        </p:nvSpPr>
        <p:spPr>
          <a:xfrm>
            <a:off x="5016500" y="389255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16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Transparencia y buen gobierno</a:t>
            </a:r>
          </a:p>
        </p:txBody>
      </p:sp>
      <p:sp>
        <p:nvSpPr>
          <p:cNvPr id="49" name="Text 28"/>
          <p:cNvSpPr/>
          <p:nvPr/>
        </p:nvSpPr>
        <p:spPr>
          <a:xfrm>
            <a:off x="5016500" y="4178300"/>
            <a:ext cx="3746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tabLst>
                <a:tab pos="609600" algn="l"/>
              </a:tabLst>
            </a:pPr>
            <a:r>
              <a:rPr lang="es-ES" sz="1300" b="1" dirty="0">
                <a:solidFill>
                  <a:srgbClr val="00E5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 17</a:t>
            </a:r>
            <a:r>
              <a:rPr lang="es-ES" sz="1300" dirty="0">
                <a:solidFill>
                  <a:srgbClr val="E6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Colaboración público-privada</a:t>
            </a:r>
          </a:p>
        </p:txBody>
      </p:sp>
      <p:sp>
        <p:nvSpPr>
          <p:cNvPr id="50" name="Shape 29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E5A0"/>
          </a:solidFill>
          <a:ln w="12700">
            <a:solidFill>
              <a:srgbClr val="00E5A0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1" name="Text 30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Tecnología, ahorro y sostenibilidad en una sola plataforma</a:t>
            </a:r>
            <a:endParaRPr lang="en-US" sz="1400" dirty="0"/>
          </a:p>
        </p:txBody>
      </p:sp>
      <p:sp>
        <p:nvSpPr>
          <p:cNvPr id="52" name="Para saber mas"/>
          <p:cNvSpPr txBox="1"/>
          <p:nvPr/>
        </p:nvSpPr>
        <p:spPr>
          <a:xfrm>
            <a:off x="368300" y="4533900"/>
            <a:ext cx="8407400" cy="1651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«Sin agenda urbana aprobada, tu ayuntamiento puede quedar fuera de la financiación europea»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375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0D1B3E"/>
          </a:solidFill>
          <a:ln w="12700">
            <a:solidFill>
              <a:srgbClr val="0D1B3E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365760" y="91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F8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QUIÉNES SOMOS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640080"/>
            <a:ext cx="8412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empresas. Un equipo.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109728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tecnología y el conocimiento que hacen posible la Smart City municipal.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3325" y="1536192"/>
            <a:ext cx="3984809" cy="2959100"/>
          </a:xfrm>
          <a:prstGeom prst="rect">
            <a:avLst/>
          </a:prstGeom>
          <a:solidFill>
            <a:srgbClr val="111D45"/>
          </a:solidFill>
          <a:ln w="12700">
            <a:solidFill>
              <a:srgbClr val="3BC9A8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363325" y="1536192"/>
            <a:ext cx="3984809" cy="54864"/>
          </a:xfrm>
          <a:prstGeom prst="rect">
            <a:avLst/>
          </a:prstGeom>
          <a:solidFill>
            <a:srgbClr val="3BC9A8"/>
          </a:solidFill>
          <a:ln w="12700">
            <a:solidFill>
              <a:srgbClr val="3BC9A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542418" y="2304288"/>
            <a:ext cx="349230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+25 años liderando innovación tecnológica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2418" y="2798064"/>
            <a:ext cx="358185" cy="365760"/>
          </a:xfrm>
          <a:prstGeom prst="ellipse">
            <a:avLst/>
          </a:prstGeom>
          <a:solidFill>
            <a:srgbClr val="3BC9A8">
              <a:alpha val="20000"/>
            </a:srgbClr>
          </a:solidFill>
          <a:ln w="12700">
            <a:solidFill>
              <a:srgbClr val="3BC9A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>
            <a:duotone>
              <a:srgbClr val="3BC9A8"/>
              <a:srgbClr val="3BC9A8"/>
            </a:duotone>
          </a:blip>
          <a:stretch>
            <a:fillRect/>
          </a:stretch>
        </p:blipFill>
        <p:spPr>
          <a:xfrm>
            <a:off x="560327" y="2816352"/>
            <a:ext cx="322367" cy="329184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08058" y="2761488"/>
            <a:ext cx="89546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+25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008058" y="2994511"/>
            <a:ext cx="3175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años de experiencia como técnico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42418" y="3387703"/>
            <a:ext cx="358185" cy="365760"/>
          </a:xfrm>
          <a:prstGeom prst="ellipse">
            <a:avLst/>
          </a:prstGeom>
          <a:solidFill>
            <a:srgbClr val="3BC9A8">
              <a:alpha val="20000"/>
            </a:srgbClr>
          </a:solidFill>
          <a:ln w="12700">
            <a:solidFill>
              <a:srgbClr val="3BC9A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3"/>
          <p:cNvSpPr/>
          <p:nvPr/>
        </p:nvSpPr>
        <p:spPr>
          <a:xfrm>
            <a:off x="1008058" y="3351127"/>
            <a:ext cx="1397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1008058" y="3588871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años en cargo público, 2 de ellos como alcalde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542418" y="3986784"/>
            <a:ext cx="358185" cy="365760"/>
          </a:xfrm>
          <a:prstGeom prst="ellipse">
            <a:avLst/>
          </a:prstGeom>
          <a:solidFill>
            <a:srgbClr val="3BC9A8">
              <a:alpha val="20000"/>
            </a:srgbClr>
          </a:solidFill>
          <a:ln w="12700">
            <a:solidFill>
              <a:srgbClr val="3BC9A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4">
            <a:duotone>
              <a:srgbClr val="3BC9A8"/>
              <a:srgbClr val="3BC9A8"/>
            </a:duotone>
          </a:blip>
          <a:stretch>
            <a:fillRect/>
          </a:stretch>
        </p:blipFill>
        <p:spPr>
          <a:xfrm>
            <a:off x="560327" y="4005072"/>
            <a:ext cx="322367" cy="32918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008058" y="3950208"/>
            <a:ext cx="1651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BC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FIWARE + IA</a:t>
            </a:r>
            <a:endParaRPr lang="en-US" sz="1400" dirty="0"/>
          </a:p>
        </p:txBody>
      </p:sp>
      <p:sp>
        <p:nvSpPr>
          <p:cNvPr id="22" name="Text 17"/>
          <p:cNvSpPr/>
          <p:nvPr/>
        </p:nvSpPr>
        <p:spPr>
          <a:xfrm>
            <a:off x="1008058" y="418795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 europeo e IA aplicada a municipios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4795866" y="1536192"/>
            <a:ext cx="3984809" cy="29591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19"/>
          <p:cNvSpPr/>
          <p:nvPr/>
        </p:nvSpPr>
        <p:spPr>
          <a:xfrm>
            <a:off x="4795866" y="1536192"/>
            <a:ext cx="3984809" cy="54864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5" name="Image 3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958" y="1767388"/>
            <a:ext cx="2333178" cy="348869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4974958" y="2304288"/>
            <a:ext cx="349230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años transformando empresas con tecnología</a:t>
            </a:r>
            <a:endParaRPr lang="en-US" sz="1250" dirty="0"/>
          </a:p>
        </p:txBody>
      </p:sp>
      <p:sp>
        <p:nvSpPr>
          <p:cNvPr id="27" name="Shape 21"/>
          <p:cNvSpPr/>
          <p:nvPr/>
        </p:nvSpPr>
        <p:spPr>
          <a:xfrm>
            <a:off x="4974958" y="2798064"/>
            <a:ext cx="358185" cy="365760"/>
          </a:xfrm>
          <a:prstGeom prst="ellipse">
            <a:avLst/>
          </a:prstGeom>
          <a:solidFill>
            <a:srgbClr val="00D4FF">
              <a:alpha val="20000"/>
            </a:srgbClr>
          </a:solidFill>
          <a:ln w="1270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>
            <a:duotone>
              <a:srgbClr val="00D4FF"/>
              <a:srgbClr val="00D4FF"/>
            </a:duotone>
          </a:blip>
          <a:stretch>
            <a:fillRect/>
          </a:stretch>
        </p:blipFill>
        <p:spPr>
          <a:xfrm>
            <a:off x="4992867" y="2816352"/>
            <a:ext cx="322367" cy="32918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440599" y="2761488"/>
            <a:ext cx="7163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5440599" y="2999232"/>
            <a:ext cx="286548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años en el mundo de la informática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4974958" y="3392424"/>
            <a:ext cx="358185" cy="365760"/>
          </a:xfrm>
          <a:prstGeom prst="ellipse">
            <a:avLst/>
          </a:prstGeom>
          <a:solidFill>
            <a:srgbClr val="00D4FF">
              <a:alpha val="20000"/>
            </a:srgbClr>
          </a:solidFill>
          <a:ln w="1270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>
            <a:duotone>
              <a:srgbClr val="00D4FF"/>
              <a:srgbClr val="00D4FF"/>
            </a:duotone>
          </a:blip>
          <a:stretch>
            <a:fillRect/>
          </a:stretch>
        </p:blipFill>
        <p:spPr>
          <a:xfrm>
            <a:off x="4992867" y="3410712"/>
            <a:ext cx="322367" cy="329184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5440599" y="3355848"/>
            <a:ext cx="7163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26"/>
          <p:cNvSpPr/>
          <p:nvPr/>
        </p:nvSpPr>
        <p:spPr>
          <a:xfrm>
            <a:off x="5440599" y="3593592"/>
            <a:ext cx="286548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años en digitalización de empresas</a:t>
            </a:r>
            <a:endParaRPr lang="en-US" sz="1050" dirty="0"/>
          </a:p>
        </p:txBody>
      </p:sp>
      <p:sp>
        <p:nvSpPr>
          <p:cNvPr id="35" name="Shape 27"/>
          <p:cNvSpPr/>
          <p:nvPr/>
        </p:nvSpPr>
        <p:spPr>
          <a:xfrm>
            <a:off x="4974958" y="3986784"/>
            <a:ext cx="358185" cy="365760"/>
          </a:xfrm>
          <a:prstGeom prst="ellipse">
            <a:avLst/>
          </a:prstGeom>
          <a:solidFill>
            <a:srgbClr val="00D4FF">
              <a:alpha val="20000"/>
            </a:srgbClr>
          </a:solidFill>
          <a:ln w="12700">
            <a:solidFill>
              <a:srgbClr val="00D4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>
            <a:duotone>
              <a:srgbClr val="00D4FF"/>
              <a:srgbClr val="00D4FF"/>
            </a:duotone>
          </a:blip>
          <a:stretch>
            <a:fillRect/>
          </a:stretch>
        </p:blipFill>
        <p:spPr>
          <a:xfrm>
            <a:off x="4992867" y="4005072"/>
            <a:ext cx="322367" cy="329184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5440599" y="3950208"/>
            <a:ext cx="71637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+20</a:t>
            </a:r>
            <a:endParaRPr lang="en-US" sz="1400" dirty="0"/>
          </a:p>
        </p:txBody>
      </p:sp>
      <p:sp>
        <p:nvSpPr>
          <p:cNvPr id="38" name="Text 29"/>
          <p:cNvSpPr/>
          <p:nvPr/>
        </p:nvSpPr>
        <p:spPr>
          <a:xfrm>
            <a:off x="5440599" y="4187952"/>
            <a:ext cx="286548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profesionales en el equipo</a:t>
            </a:r>
            <a:endParaRPr lang="en-US" sz="1050" dirty="0"/>
          </a:p>
        </p:txBody>
      </p:sp>
      <p:sp>
        <p:nvSpPr>
          <p:cNvPr id="39" name="Shape 30"/>
          <p:cNvSpPr/>
          <p:nvPr/>
        </p:nvSpPr>
        <p:spPr>
          <a:xfrm>
            <a:off x="4231724" y="2788920"/>
            <a:ext cx="680552" cy="694944"/>
          </a:xfrm>
          <a:prstGeom prst="ellipse">
            <a:avLst/>
          </a:prstGeom>
          <a:solidFill>
            <a:srgbClr val="0D1B3E"/>
          </a:solidFill>
          <a:ln w="19050">
            <a:solidFill>
              <a:srgbClr val="FF8A1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0" name="Text 31"/>
          <p:cNvSpPr/>
          <p:nvPr/>
        </p:nvSpPr>
        <p:spPr>
          <a:xfrm>
            <a:off x="4231724" y="2788920"/>
            <a:ext cx="68055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8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600" dirty="0"/>
          </a:p>
        </p:txBody>
      </p:sp>
      <p:sp>
        <p:nvSpPr>
          <p:cNvPr id="41" name="Shape 32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8A1F"/>
          </a:solidFill>
          <a:ln w="12700">
            <a:solidFill>
              <a:srgbClr val="FF8A1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2" name="Text 33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Tecnología · Experiencia · Conocimiento municipal · Innovación aplicada</a:t>
            </a:r>
            <a:endParaRPr lang="en-US" sz="1100" dirty="0"/>
          </a:p>
        </p:txBody>
      </p:sp>
      <p:pic>
        <p:nvPicPr>
          <p:cNvPr id="44" name="Imagen 43">
            <a:hlinkClick r:id="rId10"/>
            <a:extLst>
              <a:ext uri="{FF2B5EF4-FFF2-40B4-BE49-F238E27FC236}">
                <a16:creationId xmlns:a16="http://schemas.microsoft.com/office/drawing/2014/main" id="{17A68829-1989-32A0-9184-23C19AA7DB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9007" y="1763408"/>
            <a:ext cx="888855" cy="352849"/>
          </a:xfrm>
          <a:prstGeom prst="rect">
            <a:avLst/>
          </a:prstGeom>
        </p:spPr>
      </p:pic>
      <p:pic>
        <p:nvPicPr>
          <p:cNvPr id="47" name="Graphic 47" descr="Icono de edificio institucional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0324" y="3406013"/>
            <a:ext cx="322580" cy="328930"/>
          </a:xfrm>
          <a:prstGeom prst="rect">
            <a:avLst/>
          </a:prstGeom>
        </p:spPr>
      </p:pic>
      <p:sp>
        <p:nvSpPr>
          <p:cNvPr id="48" name="Para saber mas"/>
          <p:cNvSpPr txBox="1"/>
          <p:nvPr/>
        </p:nvSpPr>
        <p:spPr>
          <a:xfrm>
            <a:off x="368300" y="4533900"/>
            <a:ext cx="8407400" cy="1651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s-ES" sz="1100" b="1" dirty="0">
                <a:solidFill>
                  <a:srgbClr val="8FA3BF"/>
                </a:solidFill>
                <a:latin typeface="Calibri"/>
                <a:ea typeface="Calibri"/>
                <a:cs typeface="Calibri"/>
              </a:rPr>
              <a:t>https://www.xpdigital.es/blog:  </a:t>
            </a:r>
            <a:r>
              <a:rPr lang="es-ES" sz="1100" i="1" dirty="0">
                <a:solidFill>
                  <a:srgbClr val="00D4FF"/>
                </a:solidFill>
                <a:latin typeface="Calibri"/>
                <a:ea typeface="Calibri"/>
                <a:cs typeface="Calibr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«Soberanía del dato municipal: empieza por lo que ya tienes, no por comprar sensores»</a:t>
            </a:r>
            <a:endParaRPr lang="es-ES" sz="1100" i="1" dirty="0">
              <a:solidFill>
                <a:srgbClr val="00D4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495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E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0" y="45720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0" y="96012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0" y="146304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0" y="196596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0" y="246888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0" y="297180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0" y="347472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0" y="397764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Shape 9"/>
          <p:cNvSpPr/>
          <p:nvPr/>
        </p:nvSpPr>
        <p:spPr>
          <a:xfrm>
            <a:off x="0" y="448056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0" y="4983480"/>
            <a:ext cx="9144000" cy="0"/>
          </a:xfrm>
          <a:prstGeom prst="line">
            <a:avLst/>
          </a:prstGeom>
          <a:noFill/>
          <a:ln w="3810">
            <a:solidFill>
              <a:srgbClr val="00D4FF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365760" y="9906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municipio </a:t>
            </a:r>
            <a:r>
              <a:rPr lang="es-ES" sz="4000" b="1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inteligente.</a:t>
            </a:r>
            <a:endParaRPr lang="es-ES" sz="40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765300"/>
            <a:ext cx="256540" cy="25654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13740" y="17526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Silos de información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un único panel de control</a:t>
            </a:r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120900"/>
            <a:ext cx="256540" cy="25654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13740" y="21082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Sin visión directa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panel con tus propios datos</a:t>
            </a:r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476500"/>
            <a:ext cx="256540" cy="25654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13740" y="24638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Gestión reactiva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alertas antes de que llame el vecino</a:t>
            </a:r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832100"/>
            <a:ext cx="256540" cy="2565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13740" y="28194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Avisos que se pierden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cada aviso llega a su responsable</a:t>
            </a:r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3187700"/>
            <a:ext cx="256540" cy="25654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13740" y="31750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Mantenimientos sin control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plazos y certificados centralizados</a:t>
            </a:r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3543300"/>
            <a:ext cx="256540" cy="256540"/>
          </a:xfrm>
          <a:prstGeom prst="rect">
            <a:avLst/>
          </a:prstGeom>
        </p:spPr>
      </p:pic>
      <p:pic>
        <p:nvPicPr>
          <p:cNvPr id="962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3898900"/>
            <a:ext cx="256540" cy="256540"/>
          </a:xfrm>
          <a:prstGeom prst="rect">
            <a:avLst/>
          </a:prstGeom>
        </p:spPr>
      </p:pic>
      <p:pic>
        <p:nvPicPr>
          <p:cNvPr id="963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4254500"/>
            <a:ext cx="256540" cy="25654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3740" y="35306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Suministros sin control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gasto previsto y aviso de desvíos</a:t>
            </a:r>
          </a:p>
        </p:txBody>
      </p:sp>
      <p:sp>
        <p:nvSpPr>
          <p:cNvPr id="964" name="Text 20"/>
          <p:cNvSpPr/>
          <p:nvPr/>
        </p:nvSpPr>
        <p:spPr>
          <a:xfrm>
            <a:off x="713740" y="38862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Datos del proveedor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datos y contratos del ayuntamiento</a:t>
            </a:r>
          </a:p>
        </p:txBody>
      </p:sp>
      <p:sp>
        <p:nvSpPr>
          <p:cNvPr id="965" name="Text 21"/>
          <p:cNvSpPr/>
          <p:nvPr/>
        </p:nvSpPr>
        <p:spPr>
          <a:xfrm>
            <a:off x="713740" y="4241800"/>
            <a:ext cx="48260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b="1" dirty="0">
                <a:solidFill>
                  <a:srgbClr val="FFFFFF"/>
                </a:solidFill>
                <a:latin typeface="Calibri" pitchFamily="34" charset="0"/>
              </a:rPr>
              <a:t>Ayudas que se escapan</a:t>
            </a:r>
            <a:r>
              <a:rPr lang="es-ES" sz="1200" b="1" dirty="0">
                <a:solidFill>
                  <a:srgbClr val="00D4FF"/>
                </a:solidFill>
                <a:latin typeface="Calibri" pitchFamily="34" charset="0"/>
              </a:rPr>
              <a:t> → </a:t>
            </a: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proyectos listos para cada convocatoria</a:t>
            </a:r>
          </a:p>
        </p:txBody>
      </p:sp>
      <p:sp>
        <p:nvSpPr>
          <p:cNvPr id="28" name="Shape 20"/>
          <p:cNvSpPr/>
          <p:nvPr/>
        </p:nvSpPr>
        <p:spPr>
          <a:xfrm>
            <a:off x="5740400" y="1752600"/>
            <a:ext cx="3022600" cy="2781300"/>
          </a:xfrm>
          <a:prstGeom prst="rect">
            <a:avLst/>
          </a:prstGeom>
          <a:solidFill>
            <a:srgbClr val="111D45"/>
          </a:solidFill>
          <a:ln w="12700">
            <a:solidFill>
              <a:srgbClr val="00D4FF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Shape 21"/>
          <p:cNvSpPr/>
          <p:nvPr/>
        </p:nvSpPr>
        <p:spPr>
          <a:xfrm>
            <a:off x="5740400" y="1752600"/>
            <a:ext cx="3022600" cy="5461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Text 22"/>
          <p:cNvSpPr/>
          <p:nvPr/>
        </p:nvSpPr>
        <p:spPr>
          <a:xfrm>
            <a:off x="5892800" y="1905000"/>
            <a:ext cx="2819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¿Hablamos?</a:t>
            </a:r>
            <a:endParaRPr lang="es-ES" sz="2000" dirty="0"/>
          </a:p>
        </p:txBody>
      </p:sp>
      <p:sp>
        <p:nvSpPr>
          <p:cNvPr id="31" name="Text 23"/>
          <p:cNvSpPr/>
          <p:nvPr/>
        </p:nvSpPr>
        <p:spPr>
          <a:xfrm>
            <a:off x="5892800" y="2413000"/>
            <a:ext cx="281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Te enseñamos cómo funciona con los datos de tu ayuntamiento.</a:t>
            </a:r>
          </a:p>
        </p:txBody>
      </p:sp>
      <p:sp>
        <p:nvSpPr>
          <p:cNvPr id="32" name="Text 24"/>
          <p:cNvSpPr/>
          <p:nvPr/>
        </p:nvSpPr>
        <p:spPr>
          <a:xfrm>
            <a:off x="5892800" y="3644900"/>
            <a:ext cx="1778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u="sng" dirty="0">
                <a:solidFill>
                  <a:srgbClr val="00D4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https://www.xpdigital.es</a:t>
            </a:r>
            <a:endParaRPr lang="es-ES" sz="1200" dirty="0"/>
          </a:p>
        </p:txBody>
      </p:sp>
      <p:sp>
        <p:nvSpPr>
          <p:cNvPr id="33" name="Text 25"/>
          <p:cNvSpPr/>
          <p:nvPr/>
        </p:nvSpPr>
        <p:spPr>
          <a:xfrm>
            <a:off x="5892800" y="3848100"/>
            <a:ext cx="177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1200" u="sng" dirty="0">
                <a:solidFill>
                  <a:srgbClr val="00D4FF"/>
                </a:solidFill>
                <a:latin typeface="Calibri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info@xpdigital.es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s-ES" sz="1200" dirty="0">
                <a:solidFill>
                  <a:srgbClr val="C8D8E8"/>
                </a:solidFill>
                <a:latin typeface="Calibri" pitchFamily="34" charset="0"/>
              </a:rPr>
              <a:t>+34 722 309 344</a:t>
            </a:r>
          </a:p>
        </p:txBody>
      </p:sp>
      <p:sp>
        <p:nvSpPr>
          <p:cNvPr id="34" name="Shape 26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00D4FF"/>
          </a:solidFill>
          <a:ln w="12700">
            <a:solidFill>
              <a:srgbClr val="00D4F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Text 27"/>
          <p:cNvSpPr/>
          <p:nvPr/>
        </p:nvSpPr>
        <p:spPr>
          <a:xfrm>
            <a:off x="274320" y="47731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900" b="1" kern="0" spc="200" dirty="0">
                <a:solidFill>
                  <a:srgbClr val="0A0E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CITY  ·  DATOS EN TIEMPO REAL  ·  AUTOMATIZACIÓN MUNICIPAL  ·  IA APLICADA</a:t>
            </a:r>
            <a:endParaRPr lang="es-ES" sz="900" dirty="0"/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F5C0B695-3811-3727-0924-DA5893F38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263620"/>
            <a:ext cx="1512679" cy="600488"/>
          </a:xfrm>
          <a:prstGeom prst="rect">
            <a:avLst/>
          </a:prstGeom>
        </p:spPr>
      </p:pic>
      <p:pic>
        <p:nvPicPr>
          <p:cNvPr id="15" name="QR">
            <a:extLst>
              <a:ext uri="{FF2B5EF4-FFF2-40B4-BE49-F238E27FC236}">
                <a16:creationId xmlns:a16="http://schemas.microsoft.com/office/drawing/2014/main" id="{FD8140A4-4EEE-FAB6-F838-56D6C45B5516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00" y="34163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6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[1791366960678]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D4FF"/>
      </a:hlink>
      <a:folHlink>
        <a:srgbClr val="7FB8C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54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210203C-D352-4366-A784-C64DE327EEF5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e5c797d6-61a7-4585-b44a-1afb86882d21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3480</TotalTime>
  <Words>2979</Words>
  <Application>Microsoft Office PowerPoint</Application>
  <PresentationFormat>Presentación en pantalla (16:9)</PresentationFormat>
  <Paragraphs>390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Office Theme</vt:lpstr>
      <vt:lpstr>Office Theme [1791366960678]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City para Ayuntamientos - XP Digital</dc:title>
  <dc:subject>PptxGenJS Presentation</dc:subject>
  <dc:creator>PptxGenJS</dc:creator>
  <cp:lastModifiedBy>Xavier Jorge Cerdá</cp:lastModifiedBy>
  <cp:revision>16</cp:revision>
  <dcterms:created xsi:type="dcterms:W3CDTF">2026-04-01T15:10:39Z</dcterms:created>
  <dcterms:modified xsi:type="dcterms:W3CDTF">2026-10-07T13:05:23Z</dcterms:modified>
</cp:coreProperties>
</file>